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4.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5.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6.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7.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42" r:id="rId6"/>
    <p:sldMasterId id="2147484381" r:id="rId7"/>
    <p:sldMasterId id="2147484420" r:id="rId8"/>
    <p:sldMasterId id="2147484459" r:id="rId9"/>
    <p:sldMasterId id="2147484498" r:id="rId10"/>
    <p:sldMasterId id="2147484548" r:id="rId11"/>
    <p:sldMasterId id="2147484566" r:id="rId12"/>
  </p:sldMasterIdLst>
  <p:notesMasterIdLst>
    <p:notesMasterId r:id="rId51"/>
  </p:notesMasterIdLst>
  <p:handoutMasterIdLst>
    <p:handoutMasterId r:id="rId52"/>
  </p:handoutMasterIdLst>
  <p:sldIdLst>
    <p:sldId id="1691" r:id="rId13"/>
    <p:sldId id="1694" r:id="rId14"/>
    <p:sldId id="1840" r:id="rId15"/>
    <p:sldId id="1839" r:id="rId16"/>
    <p:sldId id="1838" r:id="rId17"/>
    <p:sldId id="1841" r:id="rId18"/>
    <p:sldId id="1843" r:id="rId19"/>
    <p:sldId id="1842" r:id="rId20"/>
    <p:sldId id="1844" r:id="rId21"/>
    <p:sldId id="1847" r:id="rId22"/>
    <p:sldId id="1848" r:id="rId23"/>
    <p:sldId id="1849" r:id="rId24"/>
    <p:sldId id="1850" r:id="rId25"/>
    <p:sldId id="1851" r:id="rId26"/>
    <p:sldId id="1846" r:id="rId27"/>
    <p:sldId id="1814" r:id="rId28"/>
    <p:sldId id="1815" r:id="rId29"/>
    <p:sldId id="1816" r:id="rId30"/>
    <p:sldId id="1817" r:id="rId31"/>
    <p:sldId id="1818" r:id="rId32"/>
    <p:sldId id="1819" r:id="rId33"/>
    <p:sldId id="1820" r:id="rId34"/>
    <p:sldId id="1821" r:id="rId35"/>
    <p:sldId id="1822" r:id="rId36"/>
    <p:sldId id="1823" r:id="rId37"/>
    <p:sldId id="1825" r:id="rId38"/>
    <p:sldId id="1826" r:id="rId39"/>
    <p:sldId id="1827" r:id="rId40"/>
    <p:sldId id="1828" r:id="rId41"/>
    <p:sldId id="1829" r:id="rId42"/>
    <p:sldId id="1830" r:id="rId43"/>
    <p:sldId id="1831" r:id="rId44"/>
    <p:sldId id="1832" r:id="rId45"/>
    <p:sldId id="1833" r:id="rId46"/>
    <p:sldId id="1835" r:id="rId47"/>
    <p:sldId id="1836" r:id="rId48"/>
    <p:sldId id="1834" r:id="rId49"/>
    <p:sldId id="1837" r:id="rId50"/>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FD4DD"/>
    <a:srgbClr val="161616"/>
    <a:srgbClr val="144D63"/>
    <a:srgbClr val="664523"/>
    <a:srgbClr val="FFFFFF"/>
    <a:srgbClr val="F3F3F3"/>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68682" autoAdjust="0"/>
  </p:normalViewPr>
  <p:slideViewPr>
    <p:cSldViewPr snapToGrid="0">
      <p:cViewPr varScale="1">
        <p:scale>
          <a:sx n="51" d="100"/>
          <a:sy n="51" d="100"/>
        </p:scale>
        <p:origin x="782" y="48"/>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587"/>
    </p:cViewPr>
  </p:sorterViewPr>
  <p:notesViewPr>
    <p:cSldViewPr snapToGrid="0" showGuides="1">
      <p:cViewPr>
        <p:scale>
          <a:sx n="150" d="100"/>
          <a:sy n="150" d="100"/>
        </p:scale>
        <p:origin x="114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t>Tableau Conference 2015</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t>6/7/2016 7:30 PM</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ea typeface="Segoe UI" pitchFamily="34" charset="0"/>
                <a:cs typeface="Arial" panose="020B0604020202020204" pitchFamily="34" charset="0"/>
              </a:rPr>
              <a:t>© 2015 Tableau Software. All rights reserved. </a:t>
            </a:r>
            <a:endParaRPr lang="en-US" sz="400" dirty="0">
              <a:gradFill>
                <a:gsLst>
                  <a:gs pos="0">
                    <a:schemeClr val="tx1"/>
                  </a:gs>
                  <a:gs pos="100000">
                    <a:schemeClr val="tx1"/>
                  </a:gs>
                </a:gsLst>
                <a:lin ang="5400000" scaled="0"/>
              </a:gradFill>
              <a:ea typeface="Segoe UI"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n-lt"/>
              </a:defRPr>
            </a:lvl1pPr>
          </a:lstStyle>
          <a:p>
            <a:r>
              <a:rPr lang="en-US" dirty="0" smtClean="0"/>
              <a:t>Tableau Conference 2015</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mn-lt"/>
                <a:cs typeface="Arial" panose="020B0604020202020204" pitchFamily="34" charset="0"/>
              </a:defRPr>
            </a:lvl1p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n-lt"/>
              </a:defRPr>
            </a:lvl1pPr>
          </a:lstStyle>
          <a:p>
            <a:fld id="{38EEC551-8CDA-4EB6-89BB-2A86C9F091C8}" type="datetime8">
              <a:rPr lang="en-US" smtClean="0"/>
              <a:pPr/>
              <a:t>6/7/2016 7:30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onlinehelp.tableausoftware.com/current/pro/online/en-us/help.htm#dashboards_organize_floatingandtiled.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aceflight.nasa.gov/gallery/images/station/crew-36/hires/jsc2013e066435.jp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nytimes.com/interactive/2013/03/29/sports/baseball/Strikeouts-Are-Still-Soaring.html?_r=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0549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If your dashboard has one main view with several details, consider using formatting to illustrate the hierarchy. This technique is useful particularly when you are building a guided analytical experience, in which views are hidden until a selection is made.</a:t>
            </a:r>
          </a:p>
          <a:p>
            <a:r>
              <a:rPr lang="en-US" sz="1059" b="0" i="0" kern="1200" dirty="0" smtClean="0">
                <a:solidFill>
                  <a:schemeClr val="tx1"/>
                </a:solidFill>
                <a:effectLst/>
                <a:latin typeface="+mj-lt"/>
                <a:ea typeface="+mn-ea"/>
                <a:cs typeface="+mn-cs"/>
              </a:rPr>
              <a:t>Use formatting as a visual aid to draw attention to the view rather than distract from it. To change the shading and border right-click a title and select </a:t>
            </a:r>
            <a:r>
              <a:rPr lang="en-US" sz="1059" b="1" i="0" kern="1200" dirty="0" smtClean="0">
                <a:solidFill>
                  <a:schemeClr val="tx1"/>
                </a:solidFill>
                <a:effectLst/>
                <a:latin typeface="+mj-lt"/>
                <a:ea typeface="+mn-ea"/>
                <a:cs typeface="+mn-cs"/>
              </a:rPr>
              <a:t>Format Title</a:t>
            </a:r>
            <a:r>
              <a:rPr lang="en-US" sz="1059" b="0" i="0" kern="1200" dirty="0" smtClean="0">
                <a:solidFill>
                  <a:schemeClr val="tx1"/>
                </a:solidFill>
                <a:effectLst/>
                <a:latin typeface="+mj-lt"/>
                <a:ea typeface="+mn-ea"/>
                <a:cs typeface="+mn-cs"/>
              </a:rPr>
              <a:t>. Double-click the title to open it in a rich text editor, where you can fine-tune the color, font style, and alignment</a:t>
            </a:r>
            <a:endParaRPr lang="en-US" sz="1059" b="0" i="0"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6/7/2016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0374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Consider how your dashboards will be viewed. Are you embedding them into a web page? What size screen is your audience using? Here are some tips for controlling dashboard size and layout.</a:t>
            </a:r>
          </a:p>
          <a:p>
            <a:endParaRPr lang="en-US" sz="1059" b="0" i="0" kern="1200" dirty="0" smtClean="0">
              <a:solidFill>
                <a:schemeClr val="tx1"/>
              </a:solidFill>
              <a:effectLst/>
              <a:latin typeface="+mj-lt"/>
              <a:ea typeface="+mn-ea"/>
              <a:cs typeface="+mn-cs"/>
            </a:endParaRPr>
          </a:p>
          <a:p>
            <a:r>
              <a:rPr lang="en-US" sz="1059" b="1" i="0" kern="1200" dirty="0" smtClean="0">
                <a:solidFill>
                  <a:schemeClr val="tx1"/>
                </a:solidFill>
                <a:effectLst/>
                <a:latin typeface="+mj-lt"/>
                <a:ea typeface="+mn-ea"/>
                <a:cs typeface="+mn-cs"/>
              </a:rPr>
              <a:t>Take advantage of dashboard objects and settings</a:t>
            </a:r>
          </a:p>
          <a:p>
            <a:r>
              <a:rPr lang="en-US" sz="1059" b="0" i="0" kern="1200" dirty="0" smtClean="0">
                <a:solidFill>
                  <a:schemeClr val="tx1"/>
                </a:solidFill>
                <a:effectLst/>
                <a:latin typeface="+mj-lt"/>
                <a:ea typeface="+mn-ea"/>
                <a:cs typeface="+mn-cs"/>
              </a:rPr>
              <a:t>To fine-tune the layout of a dashboard, you can do any of the following:</a:t>
            </a:r>
          </a:p>
          <a:p>
            <a:r>
              <a:rPr lang="en-US" sz="1059" b="0" i="0" kern="1200" dirty="0" smtClean="0">
                <a:solidFill>
                  <a:schemeClr val="tx1"/>
                </a:solidFill>
                <a:effectLst/>
                <a:latin typeface="+mj-lt"/>
                <a:ea typeface="+mn-ea"/>
                <a:cs typeface="+mn-cs"/>
              </a:rPr>
              <a:t>Use horizontal or vertical layout containers to group related objects. To use them, drag them from the </a:t>
            </a:r>
            <a:r>
              <a:rPr lang="en-US" sz="1059" b="1" i="0" kern="1200" dirty="0" smtClean="0">
                <a:solidFill>
                  <a:schemeClr val="tx1"/>
                </a:solidFill>
                <a:effectLst/>
                <a:latin typeface="+mj-lt"/>
                <a:ea typeface="+mn-ea"/>
                <a:cs typeface="+mn-cs"/>
              </a:rPr>
              <a:t>Dashboard</a:t>
            </a:r>
            <a:r>
              <a:rPr lang="en-US" sz="1059" b="0" i="0" kern="1200" dirty="0" smtClean="0">
                <a:solidFill>
                  <a:schemeClr val="tx1"/>
                </a:solidFill>
                <a:effectLst/>
                <a:latin typeface="+mj-lt"/>
                <a:ea typeface="+mn-ea"/>
                <a:cs typeface="+mn-cs"/>
              </a:rPr>
              <a:t> window (callout A above).Items in a layout container align and flow together when the dashboard is resized. You can also nest them. In the Layout pane, expand the nesting hierarchy to see the dashboard structure (</a:t>
            </a:r>
            <a:r>
              <a:rPr lang="en-US" sz="1059" b="1" i="0" kern="1200" dirty="0" smtClean="0">
                <a:solidFill>
                  <a:schemeClr val="tx1"/>
                </a:solidFill>
                <a:effectLst/>
                <a:latin typeface="+mj-lt"/>
                <a:ea typeface="+mn-ea"/>
                <a:cs typeface="+mn-cs"/>
              </a:rPr>
              <a:t>C</a:t>
            </a:r>
            <a:r>
              <a:rPr lang="en-US" sz="1059" b="0" i="0" kern="1200" dirty="0" smtClean="0">
                <a:solidFill>
                  <a:schemeClr val="tx1"/>
                </a:solidFill>
                <a:effectLst/>
                <a:latin typeface="+mj-lt"/>
                <a:ea typeface="+mn-ea"/>
                <a:cs typeface="+mn-cs"/>
              </a:rPr>
              <a:t>).</a:t>
            </a:r>
          </a:p>
          <a:p>
            <a:r>
              <a:rPr lang="en-US" sz="1059" b="0" i="0" kern="1200" dirty="0" smtClean="0">
                <a:solidFill>
                  <a:schemeClr val="tx1"/>
                </a:solidFill>
                <a:effectLst/>
                <a:latin typeface="+mj-lt"/>
                <a:ea typeface="+mn-ea"/>
                <a:cs typeface="+mn-cs"/>
              </a:rPr>
              <a:t>Determine whether you prefer components to tile in a fixed position in a layout container or float independently (</a:t>
            </a:r>
            <a:r>
              <a:rPr lang="en-US" sz="1059" b="1" i="0" kern="1200" dirty="0" smtClean="0">
                <a:solidFill>
                  <a:schemeClr val="tx1"/>
                </a:solidFill>
                <a:effectLst/>
                <a:latin typeface="+mj-lt"/>
                <a:ea typeface="+mn-ea"/>
                <a:cs typeface="+mn-cs"/>
              </a:rPr>
              <a:t>B</a:t>
            </a:r>
            <a:r>
              <a:rPr lang="en-US" sz="1059" b="0" i="0" kern="1200" dirty="0" smtClean="0">
                <a:solidFill>
                  <a:schemeClr val="tx1"/>
                </a:solidFill>
                <a:effectLst/>
                <a:latin typeface="+mj-lt"/>
                <a:ea typeface="+mn-ea"/>
                <a:cs typeface="+mn-cs"/>
              </a:rPr>
              <a:t>).As of Tableau 8.0, you can set objects to floating and position them in specific locations, including overlapping them.</a:t>
            </a:r>
          </a:p>
          <a:p>
            <a:r>
              <a:rPr lang="en-US" sz="1059" b="0" i="0" kern="1200" dirty="0" smtClean="0">
                <a:solidFill>
                  <a:schemeClr val="tx1"/>
                </a:solidFill>
                <a:effectLst/>
                <a:latin typeface="+mj-lt"/>
                <a:ea typeface="+mn-ea"/>
                <a:cs typeface="+mn-cs"/>
              </a:rPr>
              <a:t>Objects also provide ways to add independent text, images, and web pages to the dashboard.</a:t>
            </a:r>
          </a:p>
          <a:p>
            <a:r>
              <a:rPr lang="en-US" sz="1059" b="0" i="0" kern="1200" dirty="0" smtClean="0">
                <a:solidFill>
                  <a:schemeClr val="tx1"/>
                </a:solidFill>
                <a:effectLst/>
                <a:latin typeface="+mj-lt"/>
                <a:ea typeface="+mn-ea"/>
                <a:cs typeface="+mn-cs"/>
              </a:rPr>
              <a:t>To learn more, see </a:t>
            </a:r>
            <a:r>
              <a:rPr lang="en-US" sz="1059" b="0" i="0" u="none" strike="noStrike" kern="1200" dirty="0" smtClean="0">
                <a:solidFill>
                  <a:schemeClr val="tx1"/>
                </a:solidFill>
                <a:effectLst/>
                <a:latin typeface="+mj-lt"/>
                <a:ea typeface="+mn-ea"/>
                <a:cs typeface="+mn-cs"/>
                <a:hlinkClick r:id="rId3"/>
              </a:rPr>
              <a:t>Tiled and Floating Layouts</a:t>
            </a:r>
            <a:r>
              <a:rPr lang="en-US" sz="1059" b="0" i="0" kern="1200" dirty="0" smtClean="0">
                <a:solidFill>
                  <a:schemeClr val="tx1"/>
                </a:solidFill>
                <a:effectLst/>
                <a:latin typeface="+mj-lt"/>
                <a:ea typeface="+mn-ea"/>
                <a:cs typeface="+mn-cs"/>
              </a:rPr>
              <a:t> and Adding Dashboard Objects in the Tableau Desktop Help.</a:t>
            </a:r>
          </a:p>
          <a:p>
            <a:endParaRPr lang="en-US" sz="1059" b="0" i="0" kern="1200" dirty="0" smtClean="0">
              <a:solidFill>
                <a:schemeClr val="tx1"/>
              </a:solidFill>
              <a:effectLst/>
              <a:latin typeface="+mj-lt"/>
              <a:ea typeface="+mn-ea"/>
              <a:cs typeface="+mn-cs"/>
            </a:endParaRPr>
          </a:p>
          <a:p>
            <a:r>
              <a:rPr lang="en-US" sz="1059" b="1" i="0" kern="1200" dirty="0" smtClean="0">
                <a:solidFill>
                  <a:schemeClr val="tx1"/>
                </a:solidFill>
                <a:effectLst/>
                <a:latin typeface="+mj-lt"/>
                <a:ea typeface="+mn-ea"/>
                <a:cs typeface="+mn-cs"/>
              </a:rPr>
              <a:t>Use Fixed Size Dashboards</a:t>
            </a:r>
          </a:p>
          <a:p>
            <a:r>
              <a:rPr lang="en-US" sz="1059" b="0" i="0" kern="1200" dirty="0" smtClean="0">
                <a:solidFill>
                  <a:schemeClr val="tx1"/>
                </a:solidFill>
                <a:effectLst/>
                <a:latin typeface="+mj-lt"/>
                <a:ea typeface="+mn-ea"/>
                <a:cs typeface="+mn-cs"/>
              </a:rPr>
              <a:t>Automatic sizing on a dashboard means that when the window is resized, all of the objects in the dashboard are resized too. When you share a dashboard with others, you can change this behavior so that it remains at a fixed size regardless of the size of the window.</a:t>
            </a:r>
          </a:p>
          <a:p>
            <a:r>
              <a:rPr lang="en-US" sz="1059" b="0" i="0" kern="1200" dirty="0" smtClean="0">
                <a:solidFill>
                  <a:schemeClr val="tx1"/>
                </a:solidFill>
                <a:effectLst/>
                <a:latin typeface="+mj-lt"/>
                <a:ea typeface="+mn-ea"/>
                <a:cs typeface="+mn-cs"/>
              </a:rPr>
              <a:t>When you are considering this choice, think about who will be viewing the dashboard and where. For example, if you are embedding it into a blog or a webpage, you probably know the width and height allowed by your page template.</a:t>
            </a:r>
          </a:p>
          <a:p>
            <a:r>
              <a:rPr lang="en-US" sz="1059" b="0" i="0" kern="1200" dirty="0" smtClean="0">
                <a:solidFill>
                  <a:schemeClr val="tx1"/>
                </a:solidFill>
                <a:effectLst/>
                <a:latin typeface="+mj-lt"/>
                <a:ea typeface="+mn-ea"/>
                <a:cs typeface="+mn-cs"/>
              </a:rPr>
              <a:t>Change the size of the dashboard at the bottom of the </a:t>
            </a:r>
            <a:r>
              <a:rPr lang="en-US" sz="1059" b="1" i="0" kern="1200" dirty="0" smtClean="0">
                <a:solidFill>
                  <a:schemeClr val="tx1"/>
                </a:solidFill>
                <a:effectLst/>
                <a:latin typeface="+mj-lt"/>
                <a:ea typeface="+mn-ea"/>
                <a:cs typeface="+mn-cs"/>
              </a:rPr>
              <a:t>Dashboard</a:t>
            </a:r>
            <a:r>
              <a:rPr lang="en-US" sz="1059" b="0" i="0" kern="1200" dirty="0" smtClean="0">
                <a:solidFill>
                  <a:schemeClr val="tx1"/>
                </a:solidFill>
                <a:effectLst/>
                <a:latin typeface="+mj-lt"/>
                <a:ea typeface="+mn-ea"/>
                <a:cs typeface="+mn-cs"/>
              </a:rPr>
              <a:t> window. You can select a standard size from the drop-down list or type a specific pixel height and width.</a:t>
            </a:r>
          </a:p>
          <a:p>
            <a:endParaRPr lang="en-US" sz="1059" b="0" i="0" kern="1200" dirty="0" smtClean="0">
              <a:solidFill>
                <a:schemeClr val="tx1"/>
              </a:solidFill>
              <a:effectLst/>
              <a:latin typeface="+mj-lt"/>
              <a:ea typeface="+mn-ea"/>
              <a:cs typeface="+mn-cs"/>
            </a:endParaRPr>
          </a:p>
          <a:p>
            <a:endParaRPr lang="en-US" sz="1059" b="1" i="0" kern="1200" dirty="0" smtClean="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6/7/2016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1050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My heart would sink.  The candidate would say, “In 2010 Profits surpassed Revenues.”  I’d try to keep the frustration out of my voice as I asked, “Do you think it is realistic to expect a company to bring in more profit then total revenue?”  </a:t>
            </a:r>
            <a:r>
              <a:rPr lang="en-US" sz="1059" kern="1200" baseline="0" dirty="0" smtClean="0">
                <a:solidFill>
                  <a:schemeClr val="tx1"/>
                </a:solidFill>
                <a:effectLst/>
                <a:latin typeface="+mj-lt"/>
                <a:ea typeface="+mn-ea"/>
                <a:cs typeface="+mn-cs"/>
              </a:rPr>
              <a:t> </a:t>
            </a:r>
            <a:r>
              <a:rPr lang="en-US" sz="1059" kern="1200" dirty="0" smtClean="0">
                <a:solidFill>
                  <a:schemeClr val="tx1"/>
                </a:solidFill>
                <a:effectLst/>
                <a:latin typeface="+mj-lt"/>
                <a:ea typeface="+mn-ea"/>
                <a:cs typeface="+mn-cs"/>
              </a:rPr>
              <a:t>The candidate would stare at me.  Another bust. 2 minutes in and we’re ready to end the interview.</a:t>
            </a:r>
          </a:p>
          <a:p>
            <a:endParaRPr lang="en-US" sz="1059" kern="1200" dirty="0" smtClean="0">
              <a:solidFill>
                <a:schemeClr val="tx1"/>
              </a:solidFill>
              <a:effectLst/>
              <a:latin typeface="+mj-lt"/>
              <a:ea typeface="+mn-ea"/>
              <a:cs typeface="+mn-cs"/>
            </a:endParaRPr>
          </a:p>
          <a:p>
            <a:r>
              <a:rPr lang="en-US" sz="1059" kern="1200" dirty="0" smtClean="0">
                <a:solidFill>
                  <a:schemeClr val="tx1"/>
                </a:solidFill>
                <a:effectLst/>
                <a:latin typeface="+mj-lt"/>
                <a:ea typeface="+mn-ea"/>
                <a:cs typeface="+mn-cs"/>
              </a:rPr>
              <a:t>More often then not, we walked out of the interview and would say to each other, “I just don’t know.  I mean he didn’t do anything wrong per se, but I’m just not sure I can send him to work with a customer.  </a:t>
            </a:r>
          </a:p>
          <a:p>
            <a:r>
              <a:rPr lang="en-US" sz="1059" kern="1200" dirty="0" smtClean="0">
                <a:solidFill>
                  <a:schemeClr val="tx1"/>
                </a:solidFill>
                <a:effectLst/>
                <a:latin typeface="+mj-lt"/>
                <a:ea typeface="+mn-ea"/>
                <a:cs typeface="+mn-cs"/>
              </a:rPr>
              <a:t> </a:t>
            </a:r>
          </a:p>
          <a:p>
            <a:pPr marL="0" marR="0" indent="0" algn="l" defTabSz="1097212" rtl="0" eaLnBrk="1" fontAlgn="auto" latinLnBrk="0" hangingPunct="1">
              <a:lnSpc>
                <a:spcPct val="90000"/>
              </a:lnSpc>
              <a:spcBef>
                <a:spcPts val="0"/>
              </a:spcBef>
              <a:spcAft>
                <a:spcPts val="400"/>
              </a:spcAft>
              <a:buClrTx/>
              <a:buSzTx/>
              <a:buFontTx/>
              <a:buNone/>
              <a:tabLst/>
              <a:defRPr/>
            </a:pPr>
            <a:r>
              <a:rPr lang="en-US" sz="1059" kern="1200" dirty="0" smtClean="0">
                <a:solidFill>
                  <a:schemeClr val="tx1"/>
                </a:solidFill>
                <a:effectLst/>
                <a:latin typeface="+mj-lt"/>
                <a:ea typeface="+mn-ea"/>
                <a:cs typeface="+mn-cs"/>
              </a:rPr>
              <a:t>Then occasionally, every once in a blue moon, the candidate would stand up at the front of the room, open tableau and I would see something like this: </a:t>
            </a: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5492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The visualization was a work of art.  He or she would launch into his analysis of the data.  It was nuanced.  Insightful. Statistically correct.</a:t>
            </a:r>
          </a:p>
          <a:p>
            <a:endParaRPr lang="en-US" sz="1059" kern="1200" dirty="0" smtClean="0">
              <a:solidFill>
                <a:schemeClr val="tx1"/>
              </a:solidFill>
              <a:effectLst/>
              <a:latin typeface="+mj-lt"/>
              <a:ea typeface="+mn-ea"/>
              <a:cs typeface="+mn-cs"/>
            </a:endParaRPr>
          </a:p>
          <a:p>
            <a:r>
              <a:rPr lang="en-US" sz="1059" kern="1200" dirty="0" smtClean="0">
                <a:solidFill>
                  <a:schemeClr val="tx1"/>
                </a:solidFill>
                <a:effectLst/>
                <a:latin typeface="+mj-lt"/>
                <a:ea typeface="+mn-ea"/>
                <a:cs typeface="+mn-cs"/>
              </a:rPr>
              <a:t>I would ask, those famed words, “what are your expectations around compensation?” and the candidate would quote a number substantially</a:t>
            </a:r>
            <a:r>
              <a:rPr lang="en-US" sz="1059" kern="1200" baseline="0" dirty="0" smtClean="0">
                <a:solidFill>
                  <a:schemeClr val="tx1"/>
                </a:solidFill>
                <a:effectLst/>
                <a:latin typeface="+mj-lt"/>
                <a:ea typeface="+mn-ea"/>
                <a:cs typeface="+mn-cs"/>
              </a:rPr>
              <a:t> </a:t>
            </a:r>
            <a:r>
              <a:rPr lang="en-US" sz="1059" kern="1200" dirty="0" smtClean="0">
                <a:solidFill>
                  <a:schemeClr val="tx1"/>
                </a:solidFill>
                <a:effectLst/>
                <a:latin typeface="+mj-lt"/>
                <a:ea typeface="+mn-ea"/>
                <a:cs typeface="+mn-cs"/>
              </a:rPr>
              <a:t>higher than my max budget. Sigh.</a:t>
            </a:r>
          </a:p>
          <a:p>
            <a:endParaRPr lang="en-US" sz="1059" kern="1200" dirty="0" smtClean="0">
              <a:solidFill>
                <a:schemeClr val="tx1"/>
              </a:solidFill>
              <a:effectLst/>
              <a:latin typeface="+mj-lt"/>
              <a:ea typeface="+mn-ea"/>
              <a:cs typeface="+mn-cs"/>
            </a:endParaRPr>
          </a:p>
          <a:p>
            <a:r>
              <a:rPr lang="en-US" sz="1059" kern="1200" dirty="0" smtClean="0">
                <a:solidFill>
                  <a:schemeClr val="tx1"/>
                </a:solidFill>
                <a:effectLst/>
                <a:latin typeface="+mj-lt"/>
                <a:ea typeface="+mn-ea"/>
                <a:cs typeface="+mn-cs"/>
              </a:rPr>
              <a:t>So</a:t>
            </a:r>
            <a:r>
              <a:rPr lang="en-US" sz="1059" kern="1200" baseline="0" dirty="0" smtClean="0">
                <a:solidFill>
                  <a:schemeClr val="tx1"/>
                </a:solidFill>
                <a:effectLst/>
                <a:latin typeface="+mj-lt"/>
                <a:ea typeface="+mn-ea"/>
                <a:cs typeface="+mn-cs"/>
              </a:rPr>
              <a:t> my counterpart who hires for the Central United States wanted to add Tableau as a required skill to the job description?  I honestly wasn’t sure why I was against the idea when he first brought it up.  So like any good Tableau user, I went to the data.</a:t>
            </a:r>
            <a:endParaRPr lang="en-US" sz="1059" kern="1200" dirty="0" smtClean="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00713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first question</a:t>
            </a:r>
            <a:r>
              <a:rPr lang="en-US" baseline="0" dirty="0" smtClean="0"/>
              <a:t> was what percentage of the applicant pool to BI jobs, had Tableau as a skill they would list on their resume?  How many candidates would we be missing out on if we added it as a requirement.  Our friends at </a:t>
            </a:r>
            <a:r>
              <a:rPr lang="en-US" baseline="0" dirty="0" err="1" smtClean="0"/>
              <a:t>Payscale</a:t>
            </a:r>
            <a:r>
              <a:rPr lang="en-US" baseline="0" dirty="0" smtClean="0"/>
              <a:t> were kind enough to help us out with the data. </a:t>
            </a:r>
          </a:p>
          <a:p>
            <a:endParaRPr lang="en-US" baseline="0" dirty="0" smtClean="0"/>
          </a:p>
          <a:p>
            <a:r>
              <a:rPr lang="en-US" baseline="0" dirty="0" smtClean="0"/>
              <a:t>If we backed this all the way back to 2001, it would show there was exactly 1 user.  His name was Chris </a:t>
            </a:r>
            <a:r>
              <a:rPr lang="en-US" baseline="0" dirty="0" err="1" smtClean="0"/>
              <a:t>Stolte</a:t>
            </a:r>
            <a:r>
              <a:rPr lang="en-US" baseline="0" dirty="0" smtClean="0"/>
              <a:t> and today he is the Chief Development Officer at Tableau.  We made our first then our second sale in December 2003 and a year later had 27 customers. That number grew, and by the end of 2011 nearly 7,000 companies were using Tableau.  </a:t>
            </a:r>
          </a:p>
          <a:p>
            <a:endParaRPr lang="en-US" dirty="0" smtClean="0"/>
          </a:p>
          <a:p>
            <a:r>
              <a:rPr lang="en-US" dirty="0" smtClean="0"/>
              <a:t>This translated into 3 in every 1000 applicants to BI positions having Tableau on</a:t>
            </a:r>
            <a:r>
              <a:rPr lang="en-US" baseline="0" dirty="0" smtClean="0"/>
              <a:t> their resume. </a:t>
            </a:r>
            <a:r>
              <a:rPr lang="en-US" dirty="0" smtClean="0"/>
              <a:t>It</a:t>
            </a:r>
            <a:r>
              <a:rPr lang="en-US" baseline="0" dirty="0" smtClean="0"/>
              <a:t> didn’t change much in 2012.  </a:t>
            </a:r>
          </a:p>
          <a:p>
            <a:endParaRPr lang="en-US" baseline="0" dirty="0" smtClean="0"/>
          </a:p>
          <a:p>
            <a:r>
              <a:rPr lang="en-US" baseline="0" dirty="0" smtClean="0"/>
              <a:t>Then we started to see growth, 6 in every 1000 in 2013. Then something interesting happened.  In 2014, it was more than 1 in every 500. This year, its 1 in every 200.</a:t>
            </a:r>
          </a:p>
          <a:p>
            <a:endParaRPr lang="en-US" baseline="0" dirty="0" smtClean="0"/>
          </a:p>
          <a:p>
            <a:r>
              <a:rPr lang="en-US" baseline="0" dirty="0" smtClean="0"/>
              <a:t>In some roles like Business Intelligence Analyst, that number has reached 1 in every 75.  But that means we are excluding 74 potential candidates.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253584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050" kern="1200" dirty="0" smtClean="0">
                <a:solidFill>
                  <a:schemeClr val="tx1"/>
                </a:solidFill>
                <a:effectLst/>
                <a:latin typeface="+mj-lt"/>
                <a:ea typeface="+mn-ea"/>
                <a:cs typeface="+mn-cs"/>
              </a:rPr>
              <a:t>But there were people out there with Tableau.  Still not a ton,</a:t>
            </a:r>
            <a:r>
              <a:rPr lang="en-US" sz="1050" kern="1200" baseline="0" dirty="0" smtClean="0">
                <a:solidFill>
                  <a:schemeClr val="tx1"/>
                </a:solidFill>
                <a:effectLst/>
                <a:latin typeface="+mj-lt"/>
                <a:ea typeface="+mn-ea"/>
                <a:cs typeface="+mn-cs"/>
              </a:rPr>
              <a:t> but enough.  So I went back to our friends at </a:t>
            </a:r>
            <a:r>
              <a:rPr lang="en-US" sz="1050" kern="1200" baseline="0" dirty="0" err="1" smtClean="0">
                <a:solidFill>
                  <a:schemeClr val="tx1"/>
                </a:solidFill>
                <a:effectLst/>
                <a:latin typeface="+mj-lt"/>
                <a:ea typeface="+mn-ea"/>
                <a:cs typeface="+mn-cs"/>
              </a:rPr>
              <a:t>Payscale</a:t>
            </a:r>
            <a:r>
              <a:rPr lang="en-US" sz="1050" kern="1200" baseline="0" dirty="0" smtClean="0">
                <a:solidFill>
                  <a:schemeClr val="tx1"/>
                </a:solidFill>
                <a:effectLst/>
                <a:latin typeface="+mj-lt"/>
                <a:ea typeface="+mn-ea"/>
                <a:cs typeface="+mn-cs"/>
              </a:rPr>
              <a:t> to </a:t>
            </a:r>
            <a:r>
              <a:rPr lang="en-US" sz="1050" kern="1200" dirty="0" smtClean="0">
                <a:solidFill>
                  <a:schemeClr val="tx1"/>
                </a:solidFill>
                <a:effectLst/>
                <a:latin typeface="+mj-lt"/>
                <a:ea typeface="+mn-ea"/>
                <a:cs typeface="+mn-cs"/>
              </a:rPr>
              <a:t>test a second hypothesis.  Holding all else equal,</a:t>
            </a:r>
            <a:r>
              <a:rPr lang="en-US" sz="1050" kern="1200" baseline="0" dirty="0" smtClean="0">
                <a:solidFill>
                  <a:schemeClr val="tx1"/>
                </a:solidFill>
                <a:effectLst/>
                <a:latin typeface="+mj-lt"/>
                <a:ea typeface="+mn-ea"/>
                <a:cs typeface="+mn-cs"/>
              </a:rPr>
              <a:t> years of experience, job title, location, did Tableau as a skill net candidates a higher salary?  The answer was yes, to the tune of 7%.  Remembering this is an average, so if I was going to require Tableau as a skill, I needed to be prepared to pay up to 10% more </a:t>
            </a:r>
            <a:r>
              <a:rPr lang="en-US" sz="1050" kern="1200" dirty="0" smtClean="0">
                <a:solidFill>
                  <a:schemeClr val="tx1"/>
                </a:solidFill>
                <a:effectLst/>
                <a:latin typeface="+mj-lt"/>
                <a:ea typeface="+mn-ea"/>
                <a:cs typeface="+mn-cs"/>
              </a:rPr>
              <a:t>to hire the same applicant with Tableau Software as a skill relative to all workers with the given job.</a:t>
            </a:r>
          </a:p>
          <a:p>
            <a:pPr marL="0" marR="0" indent="0" algn="l" defTabSz="1097212" rtl="0" eaLnBrk="1" fontAlgn="auto" latinLnBrk="0" hangingPunct="1">
              <a:lnSpc>
                <a:spcPct val="90000"/>
              </a:lnSpc>
              <a:spcBef>
                <a:spcPts val="0"/>
              </a:spcBef>
              <a:spcAft>
                <a:spcPts val="400"/>
              </a:spcAft>
              <a:buClrTx/>
              <a:buSzTx/>
              <a:buFontTx/>
              <a:buNone/>
              <a:tabLst/>
              <a:defRPr/>
            </a:pPr>
            <a:endParaRPr lang="en-US" sz="1050" kern="1200" dirty="0" smtClean="0">
              <a:solidFill>
                <a:schemeClr val="tx1"/>
              </a:solidFill>
              <a:effectLst/>
              <a:latin typeface="+mj-lt"/>
              <a:ea typeface="+mn-ea"/>
              <a:cs typeface="+mn-cs"/>
            </a:endParaRPr>
          </a:p>
          <a:p>
            <a:pPr marL="0" marR="0" indent="0" algn="l" defTabSz="1097212" rtl="0" eaLnBrk="1" fontAlgn="auto" latinLnBrk="0" hangingPunct="1">
              <a:lnSpc>
                <a:spcPct val="90000"/>
              </a:lnSpc>
              <a:spcBef>
                <a:spcPts val="0"/>
              </a:spcBef>
              <a:spcAft>
                <a:spcPts val="400"/>
              </a:spcAft>
              <a:buClrTx/>
              <a:buSzTx/>
              <a:buFontTx/>
              <a:buNone/>
              <a:tabLst/>
              <a:defRPr/>
            </a:pPr>
            <a:r>
              <a:rPr lang="en-US" sz="1050" kern="1200" dirty="0" smtClean="0">
                <a:solidFill>
                  <a:schemeClr val="tx1"/>
                </a:solidFill>
                <a:effectLst/>
                <a:latin typeface="+mj-lt"/>
                <a:ea typeface="+mn-ea"/>
                <a:cs typeface="+mn-cs"/>
              </a:rPr>
              <a:t>I’m not going to go into more detail around salaries, but </a:t>
            </a:r>
            <a:r>
              <a:rPr lang="en-US" sz="1050" kern="1200" dirty="0" err="1" smtClean="0">
                <a:solidFill>
                  <a:schemeClr val="tx1"/>
                </a:solidFill>
                <a:effectLst/>
                <a:latin typeface="+mj-lt"/>
                <a:ea typeface="+mn-ea"/>
                <a:cs typeface="+mn-cs"/>
              </a:rPr>
              <a:t>Payscale</a:t>
            </a:r>
            <a:r>
              <a:rPr lang="en-US" sz="1050" kern="1200" dirty="0" smtClean="0">
                <a:solidFill>
                  <a:schemeClr val="tx1"/>
                </a:solidFill>
                <a:effectLst/>
                <a:latin typeface="+mj-lt"/>
                <a:ea typeface="+mn-ea"/>
                <a:cs typeface="+mn-cs"/>
              </a:rPr>
              <a:t> has amazing</a:t>
            </a:r>
            <a:r>
              <a:rPr lang="en-US" sz="1050" kern="1200" baseline="0" dirty="0" smtClean="0">
                <a:solidFill>
                  <a:schemeClr val="tx1"/>
                </a:solidFill>
                <a:effectLst/>
                <a:latin typeface="+mj-lt"/>
                <a:ea typeface="+mn-ea"/>
                <a:cs typeface="+mn-cs"/>
              </a:rPr>
              <a:t> salary profiles on their website if you are interested in data to set salaries.</a:t>
            </a:r>
          </a:p>
          <a:p>
            <a:pPr marL="0" marR="0" indent="0" algn="l" defTabSz="1097212" rtl="0" eaLnBrk="1" fontAlgn="auto" latinLnBrk="0" hangingPunct="1">
              <a:lnSpc>
                <a:spcPct val="90000"/>
              </a:lnSpc>
              <a:spcBef>
                <a:spcPts val="0"/>
              </a:spcBef>
              <a:spcAft>
                <a:spcPts val="400"/>
              </a:spcAft>
              <a:buClrTx/>
              <a:buSzTx/>
              <a:buFontTx/>
              <a:buNone/>
              <a:tabLst/>
              <a:defRPr/>
            </a:pPr>
            <a:endParaRPr lang="en-US" sz="1050" kern="1200" baseline="0" dirty="0" smtClean="0">
              <a:solidFill>
                <a:schemeClr val="tx1"/>
              </a:solidFill>
              <a:effectLst/>
              <a:latin typeface="+mj-lt"/>
              <a:ea typeface="+mn-ea"/>
              <a:cs typeface="+mn-cs"/>
            </a:endParaRPr>
          </a:p>
          <a:p>
            <a:pPr marL="0" marR="0" indent="0" algn="l" defTabSz="1097212" rtl="0" eaLnBrk="1" fontAlgn="auto" latinLnBrk="0" hangingPunct="1">
              <a:lnSpc>
                <a:spcPct val="90000"/>
              </a:lnSpc>
              <a:spcBef>
                <a:spcPts val="0"/>
              </a:spcBef>
              <a:spcAft>
                <a:spcPts val="400"/>
              </a:spcAft>
              <a:buClrTx/>
              <a:buSzTx/>
              <a:buFontTx/>
              <a:buNone/>
              <a:tabLst/>
              <a:defRPr/>
            </a:pPr>
            <a:r>
              <a:rPr lang="en-US" sz="1050" kern="1200" baseline="0" dirty="0" smtClean="0">
                <a:solidFill>
                  <a:schemeClr val="tx1"/>
                </a:solidFill>
                <a:effectLst/>
                <a:latin typeface="+mj-lt"/>
                <a:ea typeface="+mn-ea"/>
                <a:cs typeface="+mn-cs"/>
              </a:rPr>
              <a:t>This 7% figure was interesting.  I was left wondering was someone with Tableau on their resume really worth 7% more.  Tableau is a buzz word in the BI industry currently.  Was simply claiming Tableau skills enough.  And Tableau is teachable.  We designed the product for anyone to be able to use.  We fundamentally believe that anyone can learn Tableau.  Plus, Tableau as a company has tons of free resources and great training programs.  We had to ask ourselves, what were we hoping to accomplish in adding Tableau as a required skill to the job description?</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23387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smtClean="0"/>
              <a:t>A typical interview process approaches hiring with the idea</a:t>
            </a:r>
            <a:r>
              <a:rPr lang="en-US" sz="1050" baseline="0" dirty="0" smtClean="0"/>
              <a:t> that if you can validate skills, and someone has previous experience we can mitigate the risk that they will do poorly in the job. T</a:t>
            </a:r>
            <a:r>
              <a:rPr lang="en-US" sz="1050" dirty="0" smtClean="0"/>
              <a:t>he brutal truth</a:t>
            </a:r>
            <a:r>
              <a:rPr lang="en-US" sz="1050" baseline="0" dirty="0" smtClean="0"/>
              <a:t> about hiring is that st</a:t>
            </a:r>
            <a:r>
              <a:rPr lang="en-US" sz="1050" dirty="0" smtClean="0"/>
              <a:t>andard interviewing questions that attempt</a:t>
            </a:r>
            <a:r>
              <a:rPr lang="en-US" sz="1050" baseline="0" dirty="0" smtClean="0"/>
              <a:t> to get at skills and experience </a:t>
            </a:r>
            <a:r>
              <a:rPr lang="en-US" sz="1050" dirty="0" smtClean="0"/>
              <a:t>are fatally flawed.</a:t>
            </a:r>
          </a:p>
          <a:p>
            <a:endParaRPr lang="en-US" sz="1050" dirty="0" smtClean="0">
              <a:effectLst/>
            </a:endParaRPr>
          </a:p>
          <a:p>
            <a:r>
              <a:rPr lang="en-US" sz="1059" b="0" i="0" kern="1200" dirty="0" smtClean="0">
                <a:solidFill>
                  <a:schemeClr val="tx1"/>
                </a:solidFill>
                <a:effectLst/>
                <a:latin typeface="+mj-lt"/>
                <a:ea typeface="+mn-ea"/>
                <a:cs typeface="+mn-cs"/>
              </a:rPr>
              <a:t>Ask candidates about their prior experience, and you'll discover whether they can articulate what happened around them at other jobs. Ask them technical questions, and you’ll uncover their ability to regurgitate knowledge. Make them solve a 'toy' problem on a white board, and you’ll discover how quickly they solve toy problems. A candidate that passes all of these hurdles with flying colors may be completely ineffective at using Tableau. </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When it comes to hiring talent, most companies prefer to “buy” instead of “build.”</a:t>
            </a:r>
            <a:r>
              <a:rPr lang="en-US" sz="1059" b="0" i="0" kern="1200" baseline="0" dirty="0" smtClean="0">
                <a:solidFill>
                  <a:schemeClr val="tx1"/>
                </a:solidFill>
                <a:effectLst/>
                <a:latin typeface="+mj-lt"/>
                <a:ea typeface="+mn-ea"/>
                <a:cs typeface="+mn-cs"/>
              </a:rPr>
              <a:t> I often hear: </a:t>
            </a:r>
            <a:r>
              <a:rPr lang="en-US" sz="1059" b="0" i="0" kern="1200" dirty="0" smtClean="0">
                <a:solidFill>
                  <a:schemeClr val="tx1"/>
                </a:solidFill>
                <a:effectLst/>
                <a:latin typeface="+mj-lt"/>
                <a:ea typeface="+mn-ea"/>
                <a:cs typeface="+mn-cs"/>
              </a:rPr>
              <a:t>“We only hire people who can hit the ground running.” Leaders of these companies argue that hiring experience reduces training costs while allowing the company to gain outside perspective.  But experience alone is not a sufficient predictor of who will be successful in a given role.</a:t>
            </a:r>
          </a:p>
          <a:p>
            <a:endParaRPr lang="en-US" dirty="0" smtClean="0"/>
          </a:p>
          <a:p>
            <a:r>
              <a:rPr lang="en-US" dirty="0" smtClean="0"/>
              <a:t>Unfortunately, a good deal of what makes someone successful can be mislabeled or misunderstood. For example, having deep knowledge and experience in a particular discipline does</a:t>
            </a:r>
            <a:r>
              <a:rPr lang="en-US" baseline="0" dirty="0" smtClean="0"/>
              <a:t> </a:t>
            </a:r>
            <a:r>
              <a:rPr lang="en-US" dirty="0" smtClean="0"/>
              <a:t>not directly correlate to your success as a BI analysts within</a:t>
            </a:r>
            <a:r>
              <a:rPr lang="en-US" baseline="0" dirty="0" smtClean="0"/>
              <a:t> that industry</a:t>
            </a:r>
            <a:r>
              <a:rPr lang="en-US" dirty="0" smtClean="0"/>
              <a:t>. Too many times, companies hire based on foundational skills that can be easily taught or knowledge or experience that can be transferred or accumulated, rather than a personality or unique ability that will truly impact the organization.</a:t>
            </a:r>
          </a:p>
          <a:p>
            <a:pPr marL="0" indent="0">
              <a:buFontTx/>
              <a:buNone/>
            </a:pPr>
            <a:endParaRPr lang="en-US" sz="1050" kern="1200" dirty="0" smtClean="0">
              <a:solidFill>
                <a:schemeClr val="tx1"/>
              </a:solidFill>
              <a:latin typeface="+mj-lt"/>
              <a:ea typeface="+mn-ea"/>
              <a:cs typeface="+mn-cs"/>
            </a:endParaRPr>
          </a:p>
          <a:p>
            <a:pPr marL="0" indent="0">
              <a:buFontTx/>
              <a:buNone/>
            </a:pPr>
            <a:r>
              <a:rPr lang="en-US" sz="1050" kern="1200" dirty="0" smtClean="0">
                <a:solidFill>
                  <a:schemeClr val="tx1"/>
                </a:solidFill>
                <a:latin typeface="+mj-lt"/>
                <a:ea typeface="+mn-ea"/>
                <a:cs typeface="+mn-cs"/>
              </a:rPr>
              <a:t>So often our Interview</a:t>
            </a:r>
            <a:r>
              <a:rPr lang="en-US" sz="1050" kern="1200" baseline="0" dirty="0" smtClean="0">
                <a:solidFill>
                  <a:schemeClr val="tx1"/>
                </a:solidFill>
                <a:latin typeface="+mj-lt"/>
                <a:ea typeface="+mn-ea"/>
                <a:cs typeface="+mn-cs"/>
              </a:rPr>
              <a:t> process is designed to validate </a:t>
            </a:r>
            <a:r>
              <a:rPr lang="en-US" sz="1050" kern="1200" dirty="0" smtClean="0">
                <a:solidFill>
                  <a:schemeClr val="tx1"/>
                </a:solidFill>
                <a:latin typeface="+mj-lt"/>
                <a:ea typeface="+mn-ea"/>
                <a:cs typeface="+mn-cs"/>
              </a:rPr>
              <a:t>Skills, then Experience, than intangibles.  Skills are trainable.</a:t>
            </a:r>
            <a:r>
              <a:rPr lang="en-US" sz="1050" kern="1200" baseline="0" dirty="0" smtClean="0">
                <a:solidFill>
                  <a:schemeClr val="tx1"/>
                </a:solidFill>
                <a:latin typeface="+mj-lt"/>
                <a:ea typeface="+mn-ea"/>
                <a:cs typeface="+mn-cs"/>
              </a:rPr>
              <a:t>  Experience = we look for.  The intangibles are actually identifiable.</a:t>
            </a:r>
            <a:endParaRPr lang="en-US" sz="1050" kern="1200" dirty="0" smtClean="0">
              <a:solidFill>
                <a:schemeClr val="tx1"/>
              </a:solidFill>
              <a:latin typeface="+mj-lt"/>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210355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time one</a:t>
            </a:r>
            <a:r>
              <a:rPr lang="en-US" baseline="0" dirty="0" smtClean="0"/>
              <a:t> is eight years old, the neural pathways in your brain become set and the paths you don’t use start to fade.  This solidifies your personality and who you are at your core.  Traits are a descriptor for the behaviors inherent to you.  They are not things that can easily be taught.  Its why it is very hard to train people to their weakness.  Theses are the things we interview for.</a:t>
            </a:r>
            <a:endParaRPr lang="en-US" dirty="0" smtClean="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93271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this through Behavioral</a:t>
            </a:r>
            <a:r>
              <a:rPr lang="en-US" baseline="0" dirty="0" smtClean="0"/>
              <a:t> based interviewing.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32047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doesn’t work if you ask: “Tell me about a time you were curious.”  No. You have to ask a question like:</a:t>
            </a:r>
            <a:r>
              <a:rPr lang="en-US" baseline="0" dirty="0" smtClean="0"/>
              <a:t>  Tell me about a project that sparked your interest in a new technology.  Why did you become interested and </a:t>
            </a:r>
            <a:r>
              <a:rPr lang="en-US" dirty="0" smtClean="0"/>
              <a:t>what actions did you take</a:t>
            </a:r>
            <a:r>
              <a:rPr lang="en-US" baseline="0" dirty="0" smtClean="0"/>
              <a:t> to</a:t>
            </a:r>
            <a:r>
              <a:rPr lang="en-US" dirty="0" smtClean="0"/>
              <a:t> learn more about these technologies? </a:t>
            </a:r>
          </a:p>
          <a:p>
            <a:r>
              <a:rPr lang="en-US" dirty="0" smtClean="0"/>
              <a:t>We</a:t>
            </a:r>
            <a:r>
              <a:rPr lang="en-US" baseline="0" dirty="0" smtClean="0"/>
              <a:t> tried at this for a while and weren’t successful.  It wasn’t until we designed scoring rubrics for each question that we began to find success.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66208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072060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brilliance of this is that we are a data company.  By designing a rubric we were able to compare candidates against each other, and note trends over time.  It also allowed us to compare all candidates together regardless of who was performing the interview. </a:t>
            </a:r>
          </a:p>
          <a:p>
            <a:r>
              <a:rPr lang="en-US" baseline="0" dirty="0" smtClean="0"/>
              <a:t/>
            </a:r>
            <a:br>
              <a:rPr lang="en-US" baseline="0" dirty="0" smtClean="0"/>
            </a:br>
            <a:r>
              <a:rPr lang="en-US" baseline="0" dirty="0" smtClean="0"/>
              <a:t>We ask multiple questions to try and frame a holistic view of who they are as a person.  We actually have a whole 60 minute interview dedicated to this.  </a:t>
            </a:r>
          </a:p>
          <a:p>
            <a:endParaRPr lang="en-US" baseline="0" dirty="0" smtClean="0"/>
          </a:p>
          <a:p>
            <a:r>
              <a:rPr lang="en-US" baseline="0" dirty="0" smtClean="0"/>
              <a:t>The thing about the rubric is it allows anyone to give this interview, opening up the possibility that anyone one my team can take this interview.  In fact, I require that every person on my team engages in our hiring process in some way.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166764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every 1 worker with Tableau as a skill in</a:t>
            </a:r>
            <a:r>
              <a:rPr lang="en-US" baseline="0" dirty="0" smtClean="0"/>
              <a:t> 2011, there are now 20. This is extremely promising. But our barometer for Tableau as a skill has changed.  The product has grown there are new features, are all Tableau experience equal?</a:t>
            </a:r>
          </a:p>
          <a:p>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Often what I hear from customers regarding their staffing needs is… I need someone who is fast thinking on their feet, can be trusted to interact with high level stakeholders, can take charge, navigate politically, takes feedback and soothes IT. They need to be great with Desktop, tune Tableau Server, design statistical models and build beautiful dashboards.  When I hear this I think, you don’t need a Tableau consultant.  You want a Unicorn. </a:t>
            </a:r>
          </a:p>
          <a:p>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603318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I hate to break it to you.  Unicorns are rare.  Nor do we want unicorns.  Great teams are built from diversity.  D</a:t>
            </a:r>
            <a:r>
              <a:rPr lang="en-US" sz="1059" b="0" i="0" kern="1200" dirty="0" smtClean="0">
                <a:solidFill>
                  <a:schemeClr val="tx1"/>
                </a:solidFill>
                <a:effectLst/>
                <a:latin typeface="+mn-lt"/>
                <a:ea typeface="+mn-ea"/>
                <a:cs typeface="+mn-cs"/>
              </a:rPr>
              <a:t>ifferent qualifications, backgrounds, and experiences are important for effective problem solving and also for creating an enjoyable place to work. </a:t>
            </a:r>
            <a:endParaRPr lang="en-US" dirty="0" smtClean="0"/>
          </a:p>
          <a:p>
            <a:pPr marL="0" marR="0" lvl="1" indent="0" algn="l" defTabSz="1097212" rtl="0" eaLnBrk="1" fontAlgn="auto" latinLnBrk="0" hangingPunct="1">
              <a:lnSpc>
                <a:spcPct val="90000"/>
              </a:lnSpc>
              <a:spcBef>
                <a:spcPts val="0"/>
              </a:spcBef>
              <a:spcAft>
                <a:spcPts val="400"/>
              </a:spcAft>
              <a:buClrTx/>
              <a:buSzTx/>
              <a:buFont typeface="Arial" pitchFamily="34" charset="0"/>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dirty="0" smtClean="0"/>
              <a:t>So how do we</a:t>
            </a:r>
            <a:r>
              <a:rPr lang="en-US" baseline="0" dirty="0" smtClean="0"/>
              <a:t> find the right person to be successful.  Take a moment to imagine what type of work you need your candidate to do.  </a:t>
            </a: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388825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Do they work primarily with IT or do they interact with Business Users?  Is the work they are doing tactical (like building dashboards or managing Tableau Server) or more strategic (making sense from large quantities of data to drive business decisions or working with your executive team to create a more data driven organization)?</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What’s the best way to identify where someone sits on this grid? Simply ask them.  Yes, you run the risk of them giving you the answers they think you want to hear.  But you can lay the ground work that your team has multiple roles and all answers are acceptable.  Remembering that past behavior is the best indicator for future behavior, ask them to give you an example about how they have done that in their previous role.  </a:t>
            </a: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44651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So how does this translate?  Is they are doing work around analysis, they likely are in the bottom left quadrant.  Integration work around server and data is likely on the right side.  Creating solutions to business problems is likely in the upper left.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You can validate this further by looking at their education background:</a:t>
            </a: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04920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On our team we focus on Science and Business based degrees.  The value of the scientific method, of building a hypothesis and testing are pivotal no matter where in the product you are touching.  Server Admins need to troubleshoot problems, rolling out Tableau to an entire organization takes iterative learning, and analysts must ask questions and test hypothesis. There are plenty of people out there who are smart and have a liberal arts background.   But you want to make sure that their liberal arts program had lots of qualitative reasoning and they are confident with numbers.</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Let’s align this to Tableau’s products and the specific experience you are seeking:</a:t>
            </a: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915221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One day we had a revelation.  Wouldn’t it be nice if they could do the job as a trial.   We had always had a product demo in our interview, in fact you can’t get hired at Tableau without one.  But instead of them coming to present we asked them to send their workbook in advance – as the next step from the traits interview.  This allowed us to get a true assessment upfront about what their skills in Desktop really were.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You can then validate this experience with a simple question  “I’d love to hear about your Tableau journey.  Would you share with me how you’ve gotten to where you are with Tableau and where you want to go?”</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In addition to the actual products, I listen for 3 thing: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#1 - Did they have an ah ha moment with the product? Do they get it is different than other BI tools?</a:t>
            </a:r>
          </a:p>
          <a:p>
            <a:pPr marL="171450" marR="0" lvl="1" indent="-171450" algn="l" defTabSz="1097212" rtl="0" eaLnBrk="1" fontAlgn="auto" latinLnBrk="0" hangingPunct="1">
              <a:lnSpc>
                <a:spcPct val="90000"/>
              </a:lnSpc>
              <a:spcBef>
                <a:spcPts val="0"/>
              </a:spcBef>
              <a:spcAft>
                <a:spcPts val="400"/>
              </a:spcAft>
              <a:buClrTx/>
              <a:buSzTx/>
              <a:buFontTx/>
              <a:buChar char="-"/>
              <a:tabLst/>
              <a:defRPr/>
            </a:pPr>
            <a:r>
              <a:rPr lang="en-US" baseline="0" dirty="0" smtClean="0"/>
              <a:t>Dig in deep here if they have other BI tools on their resume. Its important to align their sense of self-service analytics to where your organization is going.  We rarely higher directly from our competitors because they often just don’t get the way Tableau is different.  Its not about using the product to create reports, it about iterative question asking, the speed at which it happens, and the opportunity this opens for an individual or a company.</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#2, How did they learn Tableau? </a:t>
            </a:r>
          </a:p>
          <a:p>
            <a:pPr marL="171450" marR="0" lvl="1" indent="-171450" algn="l" defTabSz="1097212" rtl="0" eaLnBrk="1" fontAlgn="auto" latinLnBrk="0" hangingPunct="1">
              <a:lnSpc>
                <a:spcPct val="90000"/>
              </a:lnSpc>
              <a:spcBef>
                <a:spcPts val="0"/>
              </a:spcBef>
              <a:spcAft>
                <a:spcPts val="400"/>
              </a:spcAft>
              <a:buClrTx/>
              <a:buSzTx/>
              <a:buFontTx/>
              <a:buChar char="-"/>
              <a:tabLst/>
              <a:defRPr/>
            </a:pPr>
            <a:r>
              <a:rPr lang="en-US" baseline="0" dirty="0" smtClean="0"/>
              <a:t>Self-Study is good (can be great even) – but drill in. Which blogs do they follow? Do they know what a Zen Master is? How do they keep learning?  Are they part of a user group?  Do they spend time on Tableau’s forums?</a:t>
            </a:r>
          </a:p>
          <a:p>
            <a:pPr marL="171450" marR="0" lvl="1" indent="-171450" algn="l" defTabSz="1097212" rtl="0" eaLnBrk="1" fontAlgn="auto" latinLnBrk="0" hangingPunct="1">
              <a:lnSpc>
                <a:spcPct val="90000"/>
              </a:lnSpc>
              <a:spcBef>
                <a:spcPts val="0"/>
              </a:spcBef>
              <a:spcAft>
                <a:spcPts val="400"/>
              </a:spcAft>
              <a:buClrTx/>
              <a:buSzTx/>
              <a:buFontTx/>
              <a:buChar char="-"/>
              <a:tabLst/>
              <a:defRPr/>
            </a:pPr>
            <a:r>
              <a:rPr lang="en-US" baseline="0" dirty="0" smtClean="0"/>
              <a:t>Taken Tableau Training Courses or work with Professional Services is better.  We run versions of Fundamentals, Advanced, Visual Analytics, and Server Comprehensive to all of our new hires.  Recently one of our Principals who has been using Tableau for 5 years went through the courses and told me he learned things he hadn’t know about the product.</a:t>
            </a:r>
          </a:p>
          <a:p>
            <a:pPr marL="171450" marR="0" lvl="1" indent="-171450" algn="l" defTabSz="1097212" rtl="0" eaLnBrk="1" fontAlgn="auto" latinLnBrk="0" hangingPunct="1">
              <a:lnSpc>
                <a:spcPct val="90000"/>
              </a:lnSpc>
              <a:spcBef>
                <a:spcPts val="0"/>
              </a:spcBef>
              <a:spcAft>
                <a:spcPts val="400"/>
              </a:spcAft>
              <a:buClrTx/>
              <a:buSzTx/>
              <a:buFontTx/>
              <a:buChar char="-"/>
              <a:tabLst/>
              <a:defRPr/>
            </a:pPr>
            <a:r>
              <a:rPr lang="en-US" baseline="0" dirty="0" smtClean="0"/>
              <a:t>Become certified in Tableau’s Certification Program is best.  Tableau’s certifications are tough!  They mean something.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What is their passion towards Tableau?</a:t>
            </a:r>
          </a:p>
          <a:p>
            <a:pPr marL="171450" marR="0" lvl="1" indent="-171450" algn="l" defTabSz="1097212" rtl="0" eaLnBrk="1" fontAlgn="auto" latinLnBrk="0" hangingPunct="1">
              <a:lnSpc>
                <a:spcPct val="90000"/>
              </a:lnSpc>
              <a:spcBef>
                <a:spcPts val="0"/>
              </a:spcBef>
              <a:spcAft>
                <a:spcPts val="400"/>
              </a:spcAft>
              <a:buClrTx/>
              <a:buSzTx/>
              <a:buFontTx/>
              <a:buChar char="-"/>
              <a:tabLst/>
              <a:defRPr/>
            </a:pPr>
            <a:r>
              <a:rPr lang="en-US" baseline="0" dirty="0" smtClean="0"/>
              <a:t>Passionate people will have a thirst for knowledge and be driven to mastery.  They will take initiative and see opportunities to use Tableau that other’s won’t recognize.</a:t>
            </a:r>
          </a:p>
          <a:p>
            <a:pPr marL="171450" marR="0" lvl="1" indent="-171450" algn="l" defTabSz="1097212" rtl="0" eaLnBrk="1" fontAlgn="auto" latinLnBrk="0" hangingPunct="1">
              <a:lnSpc>
                <a:spcPct val="90000"/>
              </a:lnSpc>
              <a:spcBef>
                <a:spcPts val="0"/>
              </a:spcBef>
              <a:spcAft>
                <a:spcPts val="400"/>
              </a:spcAft>
              <a:buClrTx/>
              <a:buSzTx/>
              <a:buFontTx/>
              <a:buChar char="-"/>
              <a:tabLst/>
              <a:defRPr/>
            </a:pPr>
            <a:r>
              <a:rPr lang="en-US" baseline="0" dirty="0" smtClean="0"/>
              <a:t>The question I ask, my favorite question to ask is “What question with any real or imagined data source would you want to use Tableau to answer?” While their answer is interesting, listen to their voice.  Does it raise an octave.  Do they speed up their words?  Are they excited?</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071551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Alan Turing</a:t>
            </a:r>
            <a:r>
              <a:rPr lang="en-US" baseline="0" dirty="0" smtClean="0"/>
              <a:t>.  Inventor of the Computer.  Ultra-mega math Genius.</a:t>
            </a:r>
          </a:p>
          <a:p>
            <a:endParaRPr lang="en-US" baseline="0" dirty="0" smtClean="0"/>
          </a:p>
          <a:p>
            <a:r>
              <a:rPr lang="en-US" baseline="0" dirty="0" smtClean="0"/>
              <a:t>The British government hired him in the 1930s to break the code of Enigma.  The German Nazi’s crazy code machine.  </a:t>
            </a:r>
          </a:p>
          <a:p>
            <a:endParaRPr lang="en-US" baseline="0" dirty="0" smtClean="0"/>
          </a:p>
          <a:p>
            <a:r>
              <a:rPr lang="en-US" baseline="0" dirty="0" smtClean="0"/>
              <a:t>To do this he needed assistants and he wasn’t pleased with the one’s provided to him.  So he envisioned a way to recruit smart people who had great problem solving traits.</a:t>
            </a:r>
          </a:p>
          <a:p>
            <a:endParaRPr lang="en-US" baseline="0" dirty="0" smtClean="0"/>
          </a:p>
          <a:p>
            <a:r>
              <a:rPr lang="en-US" baseline="0" dirty="0" smtClean="0"/>
              <a:t>He published a crossword in the paper, and invited anyone who solved it to come interview for a super secret job.  But instead of a traditional interview, he envisioned something different, let’s watch.</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020615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this clip so aptly illustrates is the </a:t>
            </a:r>
            <a:r>
              <a:rPr lang="en-US" baseline="0" dirty="0" err="1" smtClean="0"/>
              <a:t>bias’</a:t>
            </a:r>
            <a:r>
              <a:rPr lang="en-US" baseline="0" dirty="0" smtClean="0"/>
              <a:t> in our interview processes. </a:t>
            </a:r>
            <a:r>
              <a:rPr lang="en-US" dirty="0" smtClean="0"/>
              <a:t>Candidates who would be top performers may fail a traditional interview process.  </a:t>
            </a:r>
            <a:r>
              <a:rPr lang="en-US" sz="1059" b="0" i="0" kern="1200" dirty="0" smtClean="0">
                <a:solidFill>
                  <a:schemeClr val="tx1"/>
                </a:solidFill>
                <a:effectLst/>
                <a:latin typeface="+mj-lt"/>
                <a:ea typeface="+mn-ea"/>
                <a:cs typeface="+mn-cs"/>
              </a:rPr>
              <a:t>The culprit is interviewer bias. As soon as you enter the room with a candidate, you begin forming opinions (mostly unconscious) about their abilities. There are a wide array of such biases but the most common bias in interviewing is to prefer people who are similar to ourselves.</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One of the candidates Turing recruited was a woman named Joan Clarke, who became a very close collaborator. Joan was incredibly talented, but given the biases of the time, would almost certainly have been overlooked for a role on a code-breaking team had it not been for Turing’s scientific approach to hiring.</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Just like in </a:t>
            </a:r>
            <a:r>
              <a:rPr lang="en-US" sz="1059" b="0" i="1" kern="1200" dirty="0" smtClean="0">
                <a:solidFill>
                  <a:schemeClr val="tx1"/>
                </a:solidFill>
                <a:effectLst/>
                <a:latin typeface="+mj-lt"/>
                <a:ea typeface="+mn-ea"/>
                <a:cs typeface="+mn-cs"/>
              </a:rPr>
              <a:t>The Imitation Game</a:t>
            </a:r>
            <a:r>
              <a:rPr lang="en-US" sz="1059" b="0" i="0" kern="1200" dirty="0" smtClean="0">
                <a:solidFill>
                  <a:schemeClr val="tx1"/>
                </a:solidFill>
                <a:effectLst/>
                <a:latin typeface="+mj-lt"/>
                <a:ea typeface="+mn-ea"/>
                <a:cs typeface="+mn-cs"/>
              </a:rPr>
              <a:t>, we put candidates through a sequence of experiences that approximate their potential working environment and evaluate their skills on problems that are highly predictive of their success once we hire them. Surprisingly, with the right planning and investment upfront, this can be done even more efficiently than in traditional interviews, and spare your team’s time.</a:t>
            </a:r>
          </a:p>
          <a:p>
            <a:endParaRPr lang="en-US" sz="1059" b="0" i="0" kern="1200" dirty="0" smtClean="0">
              <a:solidFill>
                <a:schemeClr val="tx1"/>
              </a:solidFill>
              <a:effectLst/>
              <a:latin typeface="+mj-lt"/>
              <a:ea typeface="+mn-ea"/>
              <a:cs typeface="+mn-cs"/>
            </a:endParaRPr>
          </a:p>
          <a:p>
            <a:r>
              <a:rPr lang="en-US" sz="1059" b="0" i="0" kern="1200" baseline="0" dirty="0" smtClean="0">
                <a:solidFill>
                  <a:schemeClr val="tx1"/>
                </a:solidFill>
                <a:effectLst/>
                <a:latin typeface="+mj-lt"/>
                <a:ea typeface="+mn-ea"/>
                <a:cs typeface="+mn-cs"/>
              </a:rPr>
              <a:t>Our projects have two parts.  1) Every project requires an analysis of data in Desktop.</a:t>
            </a:r>
            <a:endParaRPr lang="en-US" sz="1059" b="0" i="0" kern="1200" dirty="0" smtClean="0">
              <a:solidFill>
                <a:schemeClr val="tx1"/>
              </a:solidFill>
              <a:effectLst/>
              <a:latin typeface="+mj-lt"/>
              <a:ea typeface="+mn-ea"/>
              <a:cs typeface="+mn-cs"/>
            </a:endParaRP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Align the project to your needs.  If you’re analyzing Business data, use a business data set, if you’re hiring a server admin pull data from your server repository on usage.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Note: you don’t want to include any proprietary information in your data set, because it will get shared.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2) Part II is focused on supporting skills.  This can take the form of one of four additional pieces.   I use the project as an opportunity to not just validate what they have done, but where they want to go and what they want to do?  You can use this as an opportunity for a double click down.  Ask them to use specific features of the product in their demo, which we will get to in a moment.  We meet with each candidate to develop a project that is right for them to showcase the skills they bring to our team.  In our case each candidates demo is going to give them a slightly different flavor of a presentation. That is alright.  Or you can </a:t>
            </a:r>
            <a:r>
              <a:rPr lang="en-US" baseline="0" dirty="0" err="1" smtClean="0"/>
              <a:t>divise</a:t>
            </a:r>
            <a:r>
              <a:rPr lang="en-US" baseline="0" dirty="0" smtClean="0"/>
              <a:t> one demo for a position and have each candidate respond to it.</a:t>
            </a: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12458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Have a dialogue with the candidate about what they want to learn and master next.  You’re going to find more people with Desktop experience than anything else, can you leverage that to include APIs or Server if that’s what your organization needs?  Use the final opportunity to grow them and see how they respond.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You can do this by asking them to use the supporting technologies they know.</a:t>
            </a: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35879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In the image above (on the left), the reporting dashboard takes a Mission Control approach to presenting the information…which is pretty overwhelming. To avoid this, we try to approach these types of interfaces </a:t>
            </a:r>
            <a:r>
              <a:rPr lang="en-US" sz="1059" b="0" i="0" kern="1200" dirty="0" err="1" smtClean="0">
                <a:solidFill>
                  <a:schemeClr val="tx1"/>
                </a:solidFill>
                <a:effectLst/>
                <a:latin typeface="+mj-lt"/>
                <a:ea typeface="+mn-ea"/>
                <a:cs typeface="+mn-cs"/>
              </a:rPr>
              <a:t>by</a:t>
            </a:r>
            <a:r>
              <a:rPr lang="en-US" sz="1059" b="1" i="0" kern="1200" dirty="0" err="1" smtClean="0">
                <a:solidFill>
                  <a:schemeClr val="tx1"/>
                </a:solidFill>
                <a:effectLst/>
                <a:latin typeface="+mj-lt"/>
                <a:ea typeface="+mn-ea"/>
                <a:cs typeface="+mn-cs"/>
              </a:rPr>
              <a:t>curating</a:t>
            </a:r>
            <a:r>
              <a:rPr lang="en-US" sz="1059" b="1" i="0" kern="1200" dirty="0" smtClean="0">
                <a:solidFill>
                  <a:schemeClr val="tx1"/>
                </a:solidFill>
                <a:effectLst/>
                <a:latin typeface="+mj-lt"/>
                <a:ea typeface="+mn-ea"/>
                <a:cs typeface="+mn-cs"/>
              </a:rPr>
              <a:t> the information</a:t>
            </a:r>
            <a:r>
              <a:rPr lang="en-US" sz="1059" b="0" i="0" kern="1200" dirty="0" smtClean="0">
                <a:solidFill>
                  <a:schemeClr val="tx1"/>
                </a:solidFill>
                <a:effectLst/>
                <a:latin typeface="+mj-lt"/>
                <a:ea typeface="+mn-ea"/>
                <a:cs typeface="+mn-cs"/>
              </a:rPr>
              <a:t> more like you're reading a magazine article.</a:t>
            </a:r>
          </a:p>
          <a:p>
            <a:r>
              <a:rPr lang="en-US" sz="1059" b="0" i="0" kern="1200" dirty="0" smtClean="0">
                <a:solidFill>
                  <a:schemeClr val="tx1"/>
                </a:solidFill>
                <a:effectLst/>
                <a:latin typeface="+mj-lt"/>
                <a:ea typeface="+mn-ea"/>
                <a:cs typeface="+mn-cs"/>
              </a:rPr>
              <a:t>Not to say there isn't a time and place for a </a:t>
            </a:r>
            <a:r>
              <a:rPr lang="en-US" sz="1059" b="0" i="0" u="none" strike="noStrike" kern="1200" dirty="0" smtClean="0">
                <a:solidFill>
                  <a:schemeClr val="tx1"/>
                </a:solidFill>
                <a:effectLst/>
                <a:latin typeface="+mj-lt"/>
                <a:ea typeface="+mn-ea"/>
                <a:cs typeface="+mn-cs"/>
                <a:hlinkClick r:id="rId3"/>
              </a:rPr>
              <a:t>mission control UI</a:t>
            </a:r>
            <a:r>
              <a:rPr lang="en-US" sz="1059" b="0" i="0" kern="1200" dirty="0" smtClean="0">
                <a:solidFill>
                  <a:schemeClr val="tx1"/>
                </a:solidFill>
                <a:effectLst/>
                <a:latin typeface="+mj-lt"/>
                <a:ea typeface="+mn-ea"/>
                <a:cs typeface="+mn-cs"/>
              </a:rPr>
              <a:t>…I personally would love to design something like that. But for most situations seeing everything all the time is unnecessary.</a:t>
            </a:r>
          </a:p>
          <a:p>
            <a:r>
              <a:rPr lang="en-US" sz="1059" b="1" i="0" kern="1200" dirty="0" smtClean="0">
                <a:solidFill>
                  <a:schemeClr val="tx1"/>
                </a:solidFill>
                <a:effectLst/>
                <a:latin typeface="+mj-lt"/>
                <a:ea typeface="+mn-ea"/>
                <a:cs typeface="+mn-cs"/>
              </a:rPr>
              <a:t>The key thing to consider — </a:t>
            </a:r>
            <a:r>
              <a:rPr lang="en-US" sz="1059" b="0" i="0" kern="1200" dirty="0" smtClean="0">
                <a:solidFill>
                  <a:schemeClr val="tx1"/>
                </a:solidFill>
                <a:effectLst/>
                <a:latin typeface="+mj-lt"/>
                <a:ea typeface="+mn-ea"/>
                <a:cs typeface="+mn-cs"/>
              </a:rPr>
              <a:t>avoid creating a smattering of </a:t>
            </a:r>
            <a:r>
              <a:rPr lang="en-US" sz="1059" b="0" i="0" kern="1200" dirty="0" err="1" smtClean="0">
                <a:solidFill>
                  <a:schemeClr val="tx1"/>
                </a:solidFill>
                <a:effectLst/>
                <a:latin typeface="+mj-lt"/>
                <a:ea typeface="+mn-ea"/>
                <a:cs typeface="+mn-cs"/>
              </a:rPr>
              <a:t>visualizations</a:t>
            </a:r>
            <a:r>
              <a:rPr lang="en-US" sz="1059" b="1" i="0" kern="1200" dirty="0" err="1" smtClean="0">
                <a:solidFill>
                  <a:schemeClr val="tx1"/>
                </a:solidFill>
                <a:effectLst/>
                <a:latin typeface="+mj-lt"/>
                <a:ea typeface="+mn-ea"/>
                <a:cs typeface="+mn-cs"/>
              </a:rPr>
              <a:t>.</a:t>
            </a:r>
            <a:r>
              <a:rPr lang="en-US" sz="1059" b="0" i="0" kern="1200" dirty="0" err="1" smtClean="0">
                <a:solidFill>
                  <a:schemeClr val="tx1"/>
                </a:solidFill>
                <a:effectLst/>
                <a:latin typeface="+mj-lt"/>
                <a:ea typeface="+mn-ea"/>
                <a:cs typeface="+mn-cs"/>
              </a:rPr>
              <a:t>Shape</a:t>
            </a:r>
            <a:r>
              <a:rPr lang="en-US" sz="1059" b="0" i="0" kern="1200" dirty="0" smtClean="0">
                <a:solidFill>
                  <a:schemeClr val="tx1"/>
                </a:solidFill>
                <a:effectLst/>
                <a:latin typeface="+mj-lt"/>
                <a:ea typeface="+mn-ea"/>
                <a:cs typeface="+mn-cs"/>
              </a:rPr>
              <a:t> the information on the page so the user is presented with key information first, then follow it up with supporting content.</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6/7/2016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76869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067681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How do we know we are on the right course with a candidate?  When we start referring to them as the “Next Abhishek Singh” or they are a mix of Janet Shen and Rowena Lei.</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So I want you to bench mark for you some examples of </a:t>
            </a:r>
            <a:r>
              <a:rPr lang="en-US" baseline="0" dirty="0" err="1" smtClean="0"/>
              <a:t>rockstars</a:t>
            </a:r>
            <a:r>
              <a:rPr lang="en-US" baseline="0" dirty="0" smtClean="0"/>
              <a:t>: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System Administrator – Abhishek Singh – </a:t>
            </a:r>
            <a:r>
              <a:rPr lang="en-US" dirty="0" smtClean="0"/>
              <a:t>Came from an IT background with 10</a:t>
            </a:r>
            <a:r>
              <a:rPr lang="en-US" baseline="0" dirty="0" smtClean="0"/>
              <a:t> years in Higher Ed.  He joined our team with a Drive for Mastery, he has since become the leading expert on our team in Salesforce integrations with Canvas to embed Tableau visualizations directly into Salesforce, something he hadn’t worked with previously and we didn’t even know existed as a concept when we hired him.</a:t>
            </a:r>
            <a:endParaRPr lang="en-US" dirty="0" smtClean="0"/>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Solution Innovator - Zach Ahrens –Zach showed more initiative than anyone else I have ever interviewed. He was curious and bitten by the Tableau bug. He was inspired from his first interview and took off more than he could chew with his capstone project.  He showed up for the interview and his hypothesis was unproven and his dashboard didn’t work. But his ability to explain to me his project, where he went wrong, and what he would do differently next time reassured me about hiring him.</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Business Analyst – Janet Shen – She is the Table Calculations queen.  She joined our team from Technical Support with a strong background in troubleshooting.  But what set Janet apart was not her mad Tableau skills but her deep desire to help people.  On more than one occasion we have heard from someone Janet met while travelling who she helped solve a Tableau issue even though they were on a plane, a train, in a bar, and not even at the office.</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 typeface="Arial" pitchFamily="34" charset="0"/>
              <a:buNone/>
              <a:tabLst/>
              <a:defRPr/>
            </a:pPr>
            <a:r>
              <a:rPr lang="en-US" baseline="0" dirty="0" smtClean="0"/>
              <a:t>Dashboard Creator - Rowena Lei – Rowena was the first person on our team with a business degree and not a science based degree.  We hired her because she was smart and driven.  We also hired her because she has a fashion blog and she presented beautiful visualizations.  Rowena is our go to person for building kickass Executive Dashboards. </a:t>
            </a:r>
            <a:r>
              <a:rPr lang="en-US" dirty="0" smtClean="0"/>
              <a:t>She can understand the business</a:t>
            </a:r>
            <a:r>
              <a:rPr lang="en-US" baseline="0" dirty="0" smtClean="0"/>
              <a:t> problem and translate that into the best visual way to tell a story. </a:t>
            </a:r>
            <a:endParaRPr lang="en-US" dirty="0" smtClean="0"/>
          </a:p>
          <a:p>
            <a:pPr marL="0" marR="0" lvl="1" indent="0" algn="l" defTabSz="1097212" rtl="0" eaLnBrk="1" fontAlgn="auto" latinLnBrk="0" hangingPunct="1">
              <a:lnSpc>
                <a:spcPct val="90000"/>
              </a:lnSpc>
              <a:spcBef>
                <a:spcPts val="0"/>
              </a:spcBef>
              <a:spcAft>
                <a:spcPts val="400"/>
              </a:spcAft>
              <a:buClrTx/>
              <a:buSzTx/>
              <a:buFont typeface="Arial" pitchFamily="34" charset="0"/>
              <a:buNone/>
              <a:tabLst/>
              <a:defRPr/>
            </a:pPr>
            <a:endParaRPr lang="en-US"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Strategist – Ben </a:t>
            </a:r>
            <a:r>
              <a:rPr lang="en-US" baseline="0" dirty="0" err="1" smtClean="0"/>
              <a:t>Schossow</a:t>
            </a:r>
            <a:r>
              <a:rPr lang="en-US" baseline="0" dirty="0" smtClean="0"/>
              <a:t>.  Ben is one of the few on our team that had previous Tableau experience running a small deployment of 30 users. In our interviews he expressed an interest in growing his company’s deployment faster and we’ve seen him rise to the occasion when given the opportunity to work with a multi-billion dollar company. Since joining our team he has become an expert is setting and executing a transition to a data driven culture.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Data Strategist – Paul Shim.  Paul was cool, calm, and composed during his interview. His capstone project was an automation project for Tableau Server. Recently a project requirement got lost in translation from </a:t>
            </a:r>
            <a:r>
              <a:rPr lang="en-US" baseline="0" dirty="0" err="1" smtClean="0"/>
              <a:t>Powershell</a:t>
            </a:r>
            <a:r>
              <a:rPr lang="en-US" baseline="0" dirty="0" smtClean="0"/>
              <a:t> to Python.  Paul didn’t break a sweat and was willing to spend the weeks leading up to the project learning a new coding language.</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Data Scientist - Lovekesh Babbar – </a:t>
            </a:r>
            <a:r>
              <a:rPr lang="en-US" baseline="0" dirty="0" err="1" smtClean="0"/>
              <a:t>Loveskesh</a:t>
            </a:r>
            <a:r>
              <a:rPr lang="en-US" baseline="0" dirty="0" smtClean="0"/>
              <a:t> is as close to a unicorn as you can find. He had limited Tableau skills when he joined.  But he is also curious and that causes him to ask questions not just about the product, but he questions the data and inquires about his customer’s business works.  This allows him to gain deep insights into the data to drive his customer’s business objectives forward. </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They are all </a:t>
            </a:r>
            <a:r>
              <a:rPr lang="en-US" baseline="0" dirty="0" err="1" smtClean="0"/>
              <a:t>rockstars</a:t>
            </a:r>
            <a:r>
              <a:rPr lang="en-US" baseline="0" dirty="0" smtClean="0"/>
              <a:t> at Tableau.  They work on different projects with different experience and skill requirements but no one is more successful than another.  The thing all 7 of these people have in common, is they are smart, curious, driven, and they love Tableau with a passion.  By focusing first on traits, </a:t>
            </a: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2876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kern="1200" dirty="0" smtClean="0">
                <a:solidFill>
                  <a:schemeClr val="tx1"/>
                </a:solidFill>
                <a:latin typeface="+mj-lt"/>
                <a:ea typeface="+mn-ea"/>
                <a:cs typeface="+mn-cs"/>
              </a:rPr>
              <a:t>Then</a:t>
            </a:r>
            <a:r>
              <a:rPr lang="en-US" sz="1100" kern="1200" baseline="0" dirty="0" smtClean="0">
                <a:solidFill>
                  <a:schemeClr val="tx1"/>
                </a:solidFill>
                <a:latin typeface="+mj-lt"/>
                <a:ea typeface="+mn-ea"/>
                <a:cs typeface="+mn-cs"/>
              </a:rPr>
              <a:t> experience, finally on skills.  Tableau becomes icing on the cake.  Through this process we’ve hired candidates we might never have before.  Candidates we would have screened out based on lack of experience, or not having Tableau skills. </a:t>
            </a:r>
            <a:r>
              <a:rPr lang="en-US" sz="1059" b="0" i="0" kern="1200" dirty="0" smtClean="0">
                <a:solidFill>
                  <a:schemeClr val="tx1"/>
                </a:solidFill>
                <a:effectLst/>
                <a:latin typeface="+mj-lt"/>
                <a:ea typeface="+mn-ea"/>
                <a:cs typeface="+mn-cs"/>
              </a:rPr>
              <a:t>As an extra benefit, we’re able to hire many people who go on to make a huge difference for the company without always competing for the candidates that everyone agrees look best on paper.</a:t>
            </a:r>
          </a:p>
          <a:p>
            <a:pPr marL="0" indent="0">
              <a:buFontTx/>
              <a:buNone/>
            </a:pPr>
            <a:endParaRPr lang="en-US" sz="1059" b="0" i="0" kern="1200" dirty="0" smtClean="0">
              <a:solidFill>
                <a:schemeClr val="tx1"/>
              </a:solidFill>
              <a:effectLst/>
              <a:latin typeface="+mj-lt"/>
              <a:ea typeface="+mn-ea"/>
              <a:cs typeface="+mn-cs"/>
            </a:endParaRPr>
          </a:p>
          <a:p>
            <a:pPr marL="0" indent="0">
              <a:buFontTx/>
              <a:buNone/>
            </a:pPr>
            <a:r>
              <a:rPr lang="en-US" sz="1059" b="0" i="0" kern="1200" dirty="0" smtClean="0">
                <a:solidFill>
                  <a:schemeClr val="tx1"/>
                </a:solidFill>
                <a:effectLst/>
                <a:latin typeface="+mj-lt"/>
                <a:ea typeface="+mn-ea"/>
                <a:cs typeface="+mn-cs"/>
              </a:rPr>
              <a:t>What I’ve valued the most about this process, however, is that it removes a tremendous amount of doubt and uncertainty from our decision making. Hiring is one of the most important decisions we make as managers, and it feels wonderful to make those calls with confidence supported by clear evidence.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834091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Finally establish a clear framework for evaluating projects: We evaluate the candidates on 6 things:</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Quality - Does their project demonstrate the quality of work we expect?</a:t>
            </a:r>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Effort -  Did they do the bare minimum or did they push themselves?</a:t>
            </a:r>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Innovative – Did they think outside the box?  Were they creative?</a:t>
            </a:r>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Acumen -  Did they use supporting technologies following best practices?</a:t>
            </a:r>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Communication – Can they vary their communication for different audiences?</a:t>
            </a:r>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Impact – Can the articulate the impact of their project in a way that aligns to business goals?</a:t>
            </a:r>
          </a:p>
          <a:p>
            <a:pPr marL="0" marR="0" lvl="1" indent="0" algn="l" defTabSz="1097212" rtl="0" eaLnBrk="1" fontAlgn="auto" latinLnBrk="0" hangingPunct="1">
              <a:lnSpc>
                <a:spcPct val="90000"/>
              </a:lnSpc>
              <a:spcBef>
                <a:spcPts val="0"/>
              </a:spcBef>
              <a:spcAft>
                <a:spcPts val="400"/>
              </a:spcAft>
              <a:buClrTx/>
              <a:buSzTx/>
              <a:buFontTx/>
              <a:buNone/>
              <a:tabLst/>
              <a:defRPr/>
            </a:pPr>
            <a:endParaRPr lang="en-US" baseline="0" dirty="0" smtClean="0"/>
          </a:p>
          <a:p>
            <a:pPr marL="0" marR="0" lvl="1" indent="0" algn="l" defTabSz="1097212" rtl="0" eaLnBrk="1" fontAlgn="auto" latinLnBrk="0" hangingPunct="1">
              <a:lnSpc>
                <a:spcPct val="90000"/>
              </a:lnSpc>
              <a:spcBef>
                <a:spcPts val="0"/>
              </a:spcBef>
              <a:spcAft>
                <a:spcPts val="400"/>
              </a:spcAft>
              <a:buClrTx/>
              <a:buSzTx/>
              <a:buFontTx/>
              <a:buNone/>
              <a:tabLst/>
              <a:defRPr/>
            </a:pPr>
            <a:r>
              <a:rPr lang="en-US" baseline="0" dirty="0" smtClean="0"/>
              <a:t>Recently we asked a candidate with no Tableau experience to build a web data connector to a social media site and analyze the data.  This required leveraging HTML and Java.  His connector worked, he was able to explain in a non-technical manner how it worked, and he drew insights from the data he pulled into Tableau.  It was not the most visually impressive analysis, but he engaged the product and was able to articulate the opportunity it presented.</a:t>
            </a:r>
          </a:p>
        </p:txBody>
      </p:sp>
      <p:sp>
        <p:nvSpPr>
          <p:cNvPr id="4" name="Header Placeholder 3"/>
          <p:cNvSpPr>
            <a:spLocks noGrp="1"/>
          </p:cNvSpPr>
          <p:nvPr>
            <p:ph type="hdr" sz="quarter" idx="10"/>
          </p:nvPr>
        </p:nvSpPr>
        <p:spPr/>
        <p:txBody>
          <a:bodyPr/>
          <a:lstStyle/>
          <a:p>
            <a:r>
              <a:rPr lang="en-US" smtClean="0">
                <a:solidFill>
                  <a:prstClr val="black"/>
                </a:solidFill>
              </a:rPr>
              <a:t>Tableau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6/7/2016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3221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Depending on the type of data you're working with some types of visualizations work better than others. One way to choose the appropriate chart is to evaluate the type of data you have. There are two main types of data:</a:t>
            </a:r>
          </a:p>
          <a:p>
            <a:endParaRPr lang="en-US" sz="1059" b="0" i="0" kern="1200" dirty="0" smtClean="0">
              <a:solidFill>
                <a:schemeClr val="tx1"/>
              </a:solidFill>
              <a:effectLst/>
              <a:latin typeface="+mj-lt"/>
              <a:ea typeface="+mn-ea"/>
              <a:cs typeface="+mn-cs"/>
            </a:endParaRPr>
          </a:p>
          <a:p>
            <a:r>
              <a:rPr lang="en-US" sz="1059" b="1" i="0" kern="1200" dirty="0" smtClean="0">
                <a:solidFill>
                  <a:schemeClr val="tx1"/>
                </a:solidFill>
                <a:effectLst/>
                <a:latin typeface="+mj-lt"/>
                <a:ea typeface="+mn-ea"/>
                <a:cs typeface="+mn-cs"/>
              </a:rPr>
              <a:t>Continuous Data — </a:t>
            </a:r>
            <a:r>
              <a:rPr lang="en-US" sz="1059" b="0" i="0" kern="1200" dirty="0" smtClean="0">
                <a:solidFill>
                  <a:schemeClr val="tx1"/>
                </a:solidFill>
                <a:effectLst/>
                <a:latin typeface="+mj-lt"/>
                <a:ea typeface="+mn-ea"/>
                <a:cs typeface="+mn-cs"/>
              </a:rPr>
              <a:t>Any value in a range. For example, rainfall for a season or a person’s height/weight.</a:t>
            </a:r>
          </a:p>
          <a:p>
            <a:endParaRPr lang="en-US" sz="1059" b="0" i="0" kern="1200" dirty="0" smtClean="0">
              <a:solidFill>
                <a:schemeClr val="tx1"/>
              </a:solidFill>
              <a:effectLst/>
              <a:latin typeface="+mj-lt"/>
              <a:ea typeface="+mn-ea"/>
              <a:cs typeface="+mn-cs"/>
            </a:endParaRPr>
          </a:p>
          <a:p>
            <a:r>
              <a:rPr lang="en-US" sz="1059" b="1" i="0" kern="1200" dirty="0" smtClean="0">
                <a:solidFill>
                  <a:schemeClr val="tx1"/>
                </a:solidFill>
                <a:effectLst/>
                <a:latin typeface="+mj-lt"/>
                <a:ea typeface="+mn-ea"/>
                <a:cs typeface="+mn-cs"/>
              </a:rPr>
              <a:t>Discrete Data </a:t>
            </a:r>
            <a:r>
              <a:rPr lang="en-US" sz="1059" b="0" i="0" kern="1200" dirty="0" smtClean="0">
                <a:solidFill>
                  <a:schemeClr val="tx1"/>
                </a:solidFill>
                <a:effectLst/>
                <a:latin typeface="+mj-lt"/>
                <a:ea typeface="+mn-ea"/>
                <a:cs typeface="+mn-cs"/>
              </a:rPr>
              <a:t>— distinct values you can count. For example, a number of goals scored or Facebook likes.</a:t>
            </a:r>
          </a:p>
          <a:p>
            <a:endParaRPr lang="en-US" sz="1059" b="0" i="0"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Line graphs work best for continuous data and bar graphs work best for discrete data.</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6/7/2016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73075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u="none" strike="noStrike" kern="1200" dirty="0" smtClean="0">
                <a:solidFill>
                  <a:schemeClr val="tx1"/>
                </a:solidFill>
                <a:effectLst/>
                <a:latin typeface="+mj-lt"/>
                <a:ea typeface="+mn-ea"/>
                <a:cs typeface="+mn-cs"/>
                <a:hlinkClick r:id="rId3"/>
              </a:rPr>
              <a:t>http://www.nytimes.com/interactive/2013/03/29/sports/baseball/Strikeouts-Are-Still-Soaring.html?_r=0</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6/7/2016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0547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Both simply tell the user what they need to know via text rather than relying on charts or graphs that need to be interpreted.</a:t>
            </a:r>
          </a:p>
          <a:p>
            <a:r>
              <a:rPr lang="en-US" sz="1059" b="0" i="0" kern="1200" dirty="0" smtClean="0">
                <a:solidFill>
                  <a:schemeClr val="tx1"/>
                </a:solidFill>
                <a:effectLst/>
                <a:latin typeface="+mj-lt"/>
                <a:ea typeface="+mn-ea"/>
                <a:cs typeface="+mn-cs"/>
              </a:rPr>
              <a:t>This approach resonates with our clients, especially for high-level information. But as I mentioned earlier there are always multiple personas to consider, so use where appropriate.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6/7/2016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86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i="0" kern="1200" dirty="0" smtClean="0">
                <a:solidFill>
                  <a:schemeClr val="tx1"/>
                </a:solidFill>
                <a:effectLst/>
                <a:latin typeface="+mj-lt"/>
                <a:ea typeface="+mn-ea"/>
                <a:cs typeface="+mn-cs"/>
              </a:rPr>
              <a:t>Turn on quick filters</a:t>
            </a:r>
          </a:p>
          <a:p>
            <a:r>
              <a:rPr lang="en-US" sz="1059" b="0" i="0" kern="1200" dirty="0" smtClean="0">
                <a:solidFill>
                  <a:schemeClr val="tx1"/>
                </a:solidFill>
                <a:effectLst/>
                <a:latin typeface="+mj-lt"/>
                <a:ea typeface="+mn-ea"/>
                <a:cs typeface="+mn-cs"/>
              </a:rPr>
              <a:t>Quick filters enable viewers to specify which data is shown in the view. To turn on quick filters for any field, right-click the field in the Data window and select </a:t>
            </a:r>
            <a:r>
              <a:rPr lang="en-US" sz="1059" b="1" i="0" kern="1200" dirty="0" smtClean="0">
                <a:solidFill>
                  <a:schemeClr val="tx1"/>
                </a:solidFill>
                <a:effectLst/>
                <a:latin typeface="+mj-lt"/>
                <a:ea typeface="+mn-ea"/>
                <a:cs typeface="+mn-cs"/>
              </a:rPr>
              <a:t>Show Quick Filter</a:t>
            </a:r>
            <a:r>
              <a:rPr lang="en-US" sz="1059" b="0" i="0" kern="1200" dirty="0" smtClean="0">
                <a:solidFill>
                  <a:schemeClr val="tx1"/>
                </a:solidFill>
                <a:effectLst/>
                <a:latin typeface="+mj-lt"/>
                <a:ea typeface="+mn-ea"/>
                <a:cs typeface="+mn-cs"/>
              </a:rPr>
              <a:t>.</a:t>
            </a:r>
          </a:p>
          <a:p>
            <a:r>
              <a:rPr lang="en-US" sz="1059" b="0" i="0" kern="1200" dirty="0" smtClean="0">
                <a:solidFill>
                  <a:schemeClr val="tx1"/>
                </a:solidFill>
                <a:effectLst/>
                <a:latin typeface="+mj-lt"/>
                <a:ea typeface="+mn-ea"/>
                <a:cs typeface="+mn-cs"/>
              </a:rPr>
              <a:t>You can customize each quick filter for different types of data. For example, you can show quick filters as multi-select check boxes, single select radio buttons, drop-down lists, sliders, date pickers, and so on. You can also specify whether to include a search button, the option to show all fields, null controls, and more. Finally, you can edit the title of the quick filter to give your viewers clear instructions for interacting with the data. All of these customizations are available on the drop-down menu in the upper right corner of the quick filter card.</a:t>
            </a:r>
          </a:p>
          <a:p>
            <a:endParaRPr lang="en-US" sz="1059" b="0" i="0" kern="1200" dirty="0" smtClean="0">
              <a:solidFill>
                <a:schemeClr val="tx1"/>
              </a:solidFill>
              <a:effectLst/>
              <a:latin typeface="+mj-lt"/>
              <a:ea typeface="+mn-ea"/>
              <a:cs typeface="+mn-cs"/>
            </a:endParaRPr>
          </a:p>
          <a:p>
            <a:r>
              <a:rPr lang="en-US" sz="1059" b="1" i="0" kern="1200" dirty="0" smtClean="0">
                <a:solidFill>
                  <a:schemeClr val="tx1"/>
                </a:solidFill>
                <a:effectLst/>
                <a:latin typeface="+mj-lt"/>
                <a:ea typeface="+mn-ea"/>
                <a:cs typeface="+mn-cs"/>
              </a:rPr>
              <a:t>Turn on highlighting</a:t>
            </a:r>
          </a:p>
          <a:p>
            <a:r>
              <a:rPr lang="en-US" sz="1059" b="0" i="0" kern="1200" dirty="0" smtClean="0">
                <a:solidFill>
                  <a:schemeClr val="tx1"/>
                </a:solidFill>
                <a:effectLst/>
                <a:latin typeface="+mj-lt"/>
                <a:ea typeface="+mn-ea"/>
                <a:cs typeface="+mn-cs"/>
              </a:rPr>
              <a:t>Use the </a:t>
            </a:r>
            <a:r>
              <a:rPr lang="en-US" sz="1059" b="1" i="0" kern="1200" dirty="0" smtClean="0">
                <a:solidFill>
                  <a:schemeClr val="tx1"/>
                </a:solidFill>
                <a:effectLst/>
                <a:latin typeface="+mj-lt"/>
                <a:ea typeface="+mn-ea"/>
                <a:cs typeface="+mn-cs"/>
              </a:rPr>
              <a:t>Highlight</a:t>
            </a:r>
            <a:r>
              <a:rPr lang="en-US" sz="1059" b="0" i="0" kern="1200" dirty="0" smtClean="0">
                <a:solidFill>
                  <a:schemeClr val="tx1"/>
                </a:solidFill>
                <a:effectLst/>
                <a:latin typeface="+mj-lt"/>
                <a:ea typeface="+mn-ea"/>
                <a:cs typeface="+mn-cs"/>
              </a:rPr>
              <a:t> button on the toolbar to set up highlighting between views. When highlighting is turned on, a selection in one view will highlight related data in the other views. You can turn on highlighting for all fields or select specific fields.</a:t>
            </a:r>
          </a:p>
          <a:p>
            <a:endParaRPr lang="en-US" sz="1059" b="0" i="0"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6/7/2016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66195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b="0" i="0"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6/7/2016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95574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smtClean="0">
                <a:solidFill>
                  <a:schemeClr val="tx1"/>
                </a:solidFill>
                <a:effectLst/>
                <a:latin typeface="+mj-lt"/>
                <a:ea typeface="+mn-ea"/>
                <a:cs typeface="+mn-cs"/>
              </a:rPr>
              <a:t>Be careful to not let axes, labels, and formatting distract the view. Try a smaller font size and lighter text color to de-emphasize labels and let the data shine. Or format divider lines and borders to support the layout and data view type.</a:t>
            </a:r>
          </a:p>
          <a:p>
            <a:r>
              <a:rPr lang="en-US" sz="1059" b="0" i="0" kern="1200" dirty="0" smtClean="0">
                <a:solidFill>
                  <a:schemeClr val="tx1"/>
                </a:solidFill>
                <a:effectLst/>
                <a:latin typeface="+mj-lt"/>
                <a:ea typeface="+mn-ea"/>
                <a:cs typeface="+mn-cs"/>
              </a:rPr>
              <a:t>In the following image, you can see in the top view how text that is prominent and formatted in the same color and intensity as the bars clutter the view.</a:t>
            </a:r>
            <a:endParaRPr lang="en-US" sz="1059" b="0" i="0"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6/7/2016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91224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mj-lt"/>
                <a:cs typeface="Gill Sans MT"/>
              </a:defRPr>
            </a:lvl1pPr>
            <a:lvl2pPr marL="653110" indent="0">
              <a:buNone/>
              <a:defRPr/>
            </a:lvl2pPr>
            <a:lvl3pPr marL="1306221" indent="0">
              <a:buNone/>
              <a:defRPr/>
            </a:lvl3pPr>
            <a:lvl4pPr marL="1959331" indent="0">
              <a:buNone/>
              <a:defRPr/>
            </a:lvl4pPr>
            <a:lvl5pPr marL="2612442" indent="0">
              <a:buNone/>
              <a:defRPr/>
            </a:lvl5pPr>
          </a:lstStyle>
          <a:p>
            <a:r>
              <a:rPr lang="en-US" dirty="0" smtClean="0"/>
              <a:t>[Presentation Title]</a:t>
            </a:r>
          </a:p>
          <a:p>
            <a:r>
              <a:rPr lang="en-US" sz="2400" dirty="0" smtClean="0"/>
              <a:t>[Presenter Name] | [Presenter Title]</a:t>
            </a:r>
          </a:p>
          <a:p>
            <a:r>
              <a:rPr lang="en-US" sz="2400" dirty="0" smtClean="0"/>
              <a:t>[Date] | [Contact Info (social media, email, etc.)] </a:t>
            </a:r>
            <a:endParaRPr lang="en-US" sz="2400" dirty="0"/>
          </a:p>
        </p:txBody>
      </p:sp>
    </p:spTree>
    <p:extLst>
      <p:ext uri="{BB962C8B-B14F-4D97-AF65-F5344CB8AC3E}">
        <p14:creationId xmlns:p14="http://schemas.microsoft.com/office/powerpoint/2010/main" val="89631041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7426" y="1813044"/>
            <a:ext cx="5337174" cy="3951851"/>
          </a:xfrm>
          <a:prstGeom prst="rect">
            <a:avLst/>
          </a:prstGeom>
        </p:spPr>
        <p:txBody>
          <a:bodyPr vert="horz" lIns="0" tIns="0" rIns="0" bIns="0">
            <a:spAutoFit/>
          </a:bodyPr>
          <a:lstStyle>
            <a:lvl1pPr marL="0" indent="0">
              <a:lnSpc>
                <a:spcPct val="150000"/>
              </a:lnSpc>
              <a:spcBef>
                <a:spcPts val="0"/>
              </a:spcBef>
              <a:buFontTx/>
              <a:buNone/>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[Topic One]</a:t>
            </a:r>
          </a:p>
          <a:p>
            <a:pPr>
              <a:spcBef>
                <a:spcPts val="0"/>
              </a:spcBef>
            </a:pPr>
            <a:r>
              <a:rPr lang="en-US" dirty="0" smtClean="0"/>
              <a:t>[Topic Two]</a:t>
            </a:r>
          </a:p>
          <a:p>
            <a:pPr>
              <a:spcBef>
                <a:spcPts val="0"/>
              </a:spcBef>
            </a:pPr>
            <a:r>
              <a:rPr lang="en-US" dirty="0" smtClean="0"/>
              <a:t>[Topic Three]</a:t>
            </a:r>
          </a:p>
          <a:p>
            <a:pPr>
              <a:spcBef>
                <a:spcPts val="0"/>
              </a:spcBef>
            </a:pPr>
            <a:r>
              <a:rPr lang="en-US" dirty="0" smtClean="0"/>
              <a:t>[Topic Four]</a:t>
            </a:r>
          </a:p>
          <a:p>
            <a:pPr>
              <a:spcBef>
                <a:spcPts val="0"/>
              </a:spcBef>
            </a:pPr>
            <a:r>
              <a:rPr lang="en-US" dirty="0" smtClean="0"/>
              <a:t>[Topic Five]</a:t>
            </a:r>
          </a:p>
          <a:p>
            <a:pPr>
              <a:spcBef>
                <a:spcPts val="0"/>
              </a:spcBef>
            </a:pPr>
            <a:r>
              <a:rPr lang="en-US" dirty="0" smtClean="0"/>
              <a:t>[Topic Six]</a:t>
            </a:r>
            <a:endParaRPr lang="en-US" dirty="0"/>
          </a:p>
        </p:txBody>
      </p:sp>
      <p:sp>
        <p:nvSpPr>
          <p:cNvPr id="35" name="Text Placeholder 32"/>
          <p:cNvSpPr>
            <a:spLocks noGrp="1"/>
          </p:cNvSpPr>
          <p:nvPr>
            <p:ph type="body" sz="quarter" idx="12" hasCustomPrompt="1"/>
          </p:nvPr>
        </p:nvSpPr>
        <p:spPr>
          <a:xfrm>
            <a:off x="8545513" y="1813044"/>
            <a:ext cx="5414961" cy="3951851"/>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endParaRPr lang="en-US" dirty="0"/>
          </a:p>
        </p:txBody>
      </p:sp>
      <p:sp>
        <p:nvSpPr>
          <p:cNvPr id="5" name="Text Placeholder 5"/>
          <p:cNvSpPr>
            <a:spLocks noGrp="1"/>
          </p:cNvSpPr>
          <p:nvPr>
            <p:ph type="body" sz="quarter" idx="13" hasCustomPrompt="1"/>
          </p:nvPr>
        </p:nvSpPr>
        <p:spPr>
          <a:xfrm>
            <a:off x="686746" y="381001"/>
            <a:ext cx="13245154" cy="634789"/>
          </a:xfrm>
          <a:prstGeom prst="rect">
            <a:avLst/>
          </a:prstGeom>
        </p:spPr>
        <p:txBody>
          <a:bodyPr wrap="square" lIns="0" tIns="0" rIns="0" bIns="0">
            <a:spAutoFit/>
          </a:bodyPr>
          <a:lstStyle>
            <a:lvl1pPr marL="0" indent="0">
              <a:lnSpc>
                <a:spcPct val="90000"/>
              </a:lnSpc>
              <a:buFontTx/>
              <a:buNone/>
              <a:defRPr sz="4500" baseline="0">
                <a:solidFill>
                  <a:schemeClr val="accent5"/>
                </a:solidFill>
              </a:defRPr>
            </a:lvl1pPr>
          </a:lstStyle>
          <a:p>
            <a:r>
              <a:rPr lang="en-US" dirty="0" smtClean="0"/>
              <a:t>Table of Contents/Agenda</a:t>
            </a:r>
            <a:endParaRPr lang="en-US" dirty="0"/>
          </a:p>
        </p:txBody>
      </p:sp>
    </p:spTree>
    <p:extLst>
      <p:ext uri="{BB962C8B-B14F-4D97-AF65-F5344CB8AC3E}">
        <p14:creationId xmlns:p14="http://schemas.microsoft.com/office/powerpoint/2010/main" val="593051569"/>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New Topic_a">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Tree>
    <p:extLst>
      <p:ext uri="{BB962C8B-B14F-4D97-AF65-F5344CB8AC3E}">
        <p14:creationId xmlns:p14="http://schemas.microsoft.com/office/powerpoint/2010/main" val="83086649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New Topic_b">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3.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Tree>
    <p:extLst>
      <p:ext uri="{BB962C8B-B14F-4D97-AF65-F5344CB8AC3E}">
        <p14:creationId xmlns:p14="http://schemas.microsoft.com/office/powerpoint/2010/main" val="1722207965"/>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New Topic_c">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Tree>
    <p:extLst>
      <p:ext uri="{BB962C8B-B14F-4D97-AF65-F5344CB8AC3E}">
        <p14:creationId xmlns:p14="http://schemas.microsoft.com/office/powerpoint/2010/main" val="1410191289"/>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2187131916"/>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[Copy content] </a:t>
            </a:r>
            <a:endParaRPr lang="en-US" dirty="0"/>
          </a:p>
        </p:txBody>
      </p:sp>
    </p:spTree>
    <p:extLst>
      <p:ext uri="{BB962C8B-B14F-4D97-AF65-F5344CB8AC3E}">
        <p14:creationId xmlns:p14="http://schemas.microsoft.com/office/powerpoint/2010/main" val="676371029"/>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6600" y="2438401"/>
            <a:ext cx="8077200" cy="830997"/>
          </a:xfrm>
        </p:spPr>
        <p:txBody>
          <a:bodyPr anchor="t" anchorCtr="0">
            <a:spAutoFit/>
          </a:bodyPr>
          <a:lstStyle>
            <a:lvl1pPr>
              <a:defRPr sz="5400" baseline="0">
                <a:solidFill>
                  <a:schemeClr val="accent5"/>
                </a:solidFill>
              </a:defRPr>
            </a:lvl1pPr>
          </a:lstStyle>
          <a:p>
            <a:r>
              <a:rPr lang="en-US" dirty="0" smtClean="0"/>
              <a:t>“Insert quote here”</a:t>
            </a:r>
            <a:endParaRPr lang="en-US" dirty="0"/>
          </a:p>
        </p:txBody>
      </p:sp>
      <p:sp>
        <p:nvSpPr>
          <p:cNvPr id="13" name="Text Placeholder 12"/>
          <p:cNvSpPr>
            <a:spLocks noGrp="1"/>
          </p:cNvSpPr>
          <p:nvPr>
            <p:ph type="body" sz="quarter" idx="11" hasCustomPrompt="1"/>
          </p:nvPr>
        </p:nvSpPr>
        <p:spPr>
          <a:xfrm>
            <a:off x="3561080" y="3733800"/>
            <a:ext cx="8077200" cy="295466"/>
          </a:xfrm>
          <a:prstGeom prst="rect">
            <a:avLst/>
          </a:prstGeom>
        </p:spPr>
        <p:txBody>
          <a:bodyPr lIns="0" tIns="0" rIns="0" bIns="0">
            <a:spAutoFit/>
          </a:bodyPr>
          <a:lstStyle>
            <a:lvl1pPr marL="0" indent="0">
              <a:buNone/>
              <a:defRPr sz="1900" baseline="0">
                <a:solidFill>
                  <a:schemeClr val="accent5"/>
                </a:solidFill>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smtClean="0"/>
              <a:t>Name &amp; Title here</a:t>
            </a:r>
            <a:endParaRPr lang="en-US" dirty="0"/>
          </a:p>
        </p:txBody>
      </p:sp>
    </p:spTree>
    <p:extLst>
      <p:ext uri="{BB962C8B-B14F-4D97-AF65-F5344CB8AC3E}">
        <p14:creationId xmlns:p14="http://schemas.microsoft.com/office/powerpoint/2010/main" val="1354233142"/>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defRPr>
            </a:lvl1pPr>
            <a:lvl2pPr marL="746125" indent="-457200">
              <a:spcBef>
                <a:spcPts val="0"/>
              </a:spcBef>
              <a:spcAft>
                <a:spcPts val="600"/>
              </a:spcAft>
              <a:buSzPct val="100000"/>
              <a:buFont typeface="+mj-lt"/>
              <a:buAutoNum type="romanUcPeriod"/>
              <a:defRPr sz="2400" baseline="0">
                <a:solidFill>
                  <a:schemeClr val="accent5"/>
                </a:solidFill>
              </a:defRPr>
            </a:lvl2pPr>
            <a:lvl3pPr marL="969963" indent="-457200">
              <a:spcBef>
                <a:spcPts val="0"/>
              </a:spcBef>
              <a:spcAft>
                <a:spcPts val="600"/>
              </a:spcAft>
              <a:buSzPct val="100000"/>
              <a:buFont typeface="+mj-lt"/>
              <a:buAutoNum type="arabicPeriod"/>
              <a:defRPr sz="2100" baseline="0">
                <a:solidFill>
                  <a:schemeClr val="accent5"/>
                </a:solidFill>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[High-level content]</a:t>
            </a:r>
          </a:p>
          <a:p>
            <a:r>
              <a:rPr lang="en-US" dirty="0" smtClean="0"/>
              <a:t>[High-level content] </a:t>
            </a:r>
          </a:p>
          <a:p>
            <a:pPr lvl="1">
              <a:buFont typeface="+mj-lt"/>
              <a:buAutoNum type="romanUcPeriod"/>
            </a:pPr>
            <a:r>
              <a:rPr lang="en-US" dirty="0" smtClean="0"/>
              <a:t>[Secondary information about high-level content]</a:t>
            </a:r>
          </a:p>
          <a:p>
            <a:pPr lvl="2">
              <a:buFont typeface="Arial"/>
              <a:buChar char="•"/>
            </a:pPr>
            <a:r>
              <a:rPr lang="en-US" dirty="0" smtClean="0"/>
              <a:t>[More details]</a:t>
            </a:r>
          </a:p>
          <a:p>
            <a:pPr lvl="2">
              <a:buFont typeface="Arial"/>
              <a:buChar char="•"/>
            </a:pPr>
            <a:r>
              <a:rPr lang="en-US" dirty="0" smtClean="0"/>
              <a:t>[More details] </a:t>
            </a:r>
          </a:p>
          <a:p>
            <a:pPr lvl="2">
              <a:buFont typeface="Arial"/>
              <a:buChar char="•"/>
            </a:pPr>
            <a:r>
              <a:rPr lang="en-US" dirty="0" smtClean="0"/>
              <a:t>[More details] </a:t>
            </a:r>
          </a:p>
          <a:p>
            <a:pPr lvl="1">
              <a:buFont typeface="+mj-lt"/>
              <a:buAutoNum type="romanUcPeriod"/>
            </a:pPr>
            <a:r>
              <a:rPr lang="en-US" dirty="0" smtClean="0"/>
              <a:t>[Secondary information about high-level content]</a:t>
            </a:r>
          </a:p>
          <a:p>
            <a:r>
              <a:rPr lang="en-US" dirty="0" smtClean="0"/>
              <a:t>[High-level content]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511508840"/>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004935870"/>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7" name="Content Placeholder 2"/>
          <p:cNvSpPr>
            <a:spLocks noGrp="1"/>
          </p:cNvSpPr>
          <p:nvPr>
            <p:ph idx="15" hasCustomPrompt="1"/>
          </p:nvPr>
        </p:nvSpPr>
        <p:spPr>
          <a:xfrm>
            <a:off x="7311907" y="1812808"/>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630591269"/>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dirty="0" smtClean="0"/>
              <a:t>Click icon to add picture</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884867469"/>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defRPr>
            </a:lvl1pPr>
          </a:lstStyle>
          <a:p>
            <a:r>
              <a:rPr lang="en-US" dirty="0"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144135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3742858213"/>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900">
                <a:solidFill>
                  <a:schemeClr val="accent5"/>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811397206"/>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935106"/>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userDrawn="1"/>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pic>
        <p:nvPicPr>
          <p:cNvPr id="4" name="Picture 3" descr="tableau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6400" y="3206751"/>
            <a:ext cx="8737600" cy="1816101"/>
          </a:xfrm>
          <a:prstGeom prst="rect">
            <a:avLst/>
          </a:prstGeom>
        </p:spPr>
      </p:pic>
    </p:spTree>
    <p:extLst>
      <p:ext uri="{BB962C8B-B14F-4D97-AF65-F5344CB8AC3E}">
        <p14:creationId xmlns:p14="http://schemas.microsoft.com/office/powerpoint/2010/main" val="2176352155"/>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mj-lt"/>
                <a:cs typeface="Gill Sans MT"/>
              </a:defRPr>
            </a:lvl1pPr>
            <a:lvl2pPr marL="653110" indent="0">
              <a:buNone/>
              <a:defRPr/>
            </a:lvl2pPr>
            <a:lvl3pPr marL="1306221" indent="0">
              <a:buNone/>
              <a:defRPr/>
            </a:lvl3pPr>
            <a:lvl4pPr marL="1959331" indent="0">
              <a:buNone/>
              <a:defRPr/>
            </a:lvl4pPr>
            <a:lvl5pPr marL="2612442" indent="0">
              <a:buNone/>
              <a:defRPr/>
            </a:lvl5pPr>
          </a:lstStyle>
          <a:p>
            <a:r>
              <a:rPr lang="en-US" dirty="0" smtClean="0"/>
              <a:t>[Presentation Title]</a:t>
            </a:r>
          </a:p>
          <a:p>
            <a:r>
              <a:rPr lang="en-US" sz="2400" dirty="0" smtClean="0"/>
              <a:t>[Presenter Name] | [Presenter Title]</a:t>
            </a:r>
          </a:p>
          <a:p>
            <a:r>
              <a:rPr lang="en-US" sz="2400" dirty="0" smtClean="0"/>
              <a:t>[Date] | [Contact Info (social media, email, etc.)] </a:t>
            </a:r>
            <a:endParaRPr lang="en-US" sz="2400" dirty="0"/>
          </a:p>
        </p:txBody>
      </p:sp>
    </p:spTree>
    <p:extLst>
      <p:ext uri="{BB962C8B-B14F-4D97-AF65-F5344CB8AC3E}">
        <p14:creationId xmlns:p14="http://schemas.microsoft.com/office/powerpoint/2010/main" val="207964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7426" y="1813044"/>
            <a:ext cx="5337174" cy="3951851"/>
          </a:xfrm>
          <a:prstGeom prst="rect">
            <a:avLst/>
          </a:prstGeom>
        </p:spPr>
        <p:txBody>
          <a:bodyPr vert="horz" lIns="0" tIns="0" rIns="0" bIns="0">
            <a:spAutoFit/>
          </a:bodyPr>
          <a:lstStyle>
            <a:lvl1pPr marL="0" indent="0">
              <a:lnSpc>
                <a:spcPct val="150000"/>
              </a:lnSpc>
              <a:spcBef>
                <a:spcPts val="0"/>
              </a:spcBef>
              <a:buFontTx/>
              <a:buNone/>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[Topic One]</a:t>
            </a:r>
          </a:p>
          <a:p>
            <a:pPr>
              <a:spcBef>
                <a:spcPts val="0"/>
              </a:spcBef>
            </a:pPr>
            <a:r>
              <a:rPr lang="en-US" dirty="0" smtClean="0"/>
              <a:t>[Topic Two]</a:t>
            </a:r>
          </a:p>
          <a:p>
            <a:pPr>
              <a:spcBef>
                <a:spcPts val="0"/>
              </a:spcBef>
            </a:pPr>
            <a:r>
              <a:rPr lang="en-US" dirty="0" smtClean="0"/>
              <a:t>[Topic Three]</a:t>
            </a:r>
          </a:p>
          <a:p>
            <a:pPr>
              <a:spcBef>
                <a:spcPts val="0"/>
              </a:spcBef>
            </a:pPr>
            <a:r>
              <a:rPr lang="en-US" dirty="0" smtClean="0"/>
              <a:t>[Topic Four]</a:t>
            </a:r>
          </a:p>
          <a:p>
            <a:pPr>
              <a:spcBef>
                <a:spcPts val="0"/>
              </a:spcBef>
            </a:pPr>
            <a:r>
              <a:rPr lang="en-US" dirty="0" smtClean="0"/>
              <a:t>[Topic Five]</a:t>
            </a:r>
          </a:p>
          <a:p>
            <a:pPr>
              <a:spcBef>
                <a:spcPts val="0"/>
              </a:spcBef>
            </a:pPr>
            <a:r>
              <a:rPr lang="en-US" dirty="0" smtClean="0"/>
              <a:t>[Topic Six]</a:t>
            </a:r>
            <a:endParaRPr lang="en-US" dirty="0"/>
          </a:p>
        </p:txBody>
      </p:sp>
      <p:sp>
        <p:nvSpPr>
          <p:cNvPr id="35" name="Text Placeholder 32"/>
          <p:cNvSpPr>
            <a:spLocks noGrp="1"/>
          </p:cNvSpPr>
          <p:nvPr>
            <p:ph type="body" sz="quarter" idx="12" hasCustomPrompt="1"/>
          </p:nvPr>
        </p:nvSpPr>
        <p:spPr>
          <a:xfrm>
            <a:off x="8545513" y="1813044"/>
            <a:ext cx="5414961" cy="3951851"/>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endParaRPr lang="en-US" dirty="0"/>
          </a:p>
        </p:txBody>
      </p:sp>
      <p:sp>
        <p:nvSpPr>
          <p:cNvPr id="5" name="Text Placeholder 5"/>
          <p:cNvSpPr>
            <a:spLocks noGrp="1"/>
          </p:cNvSpPr>
          <p:nvPr>
            <p:ph type="body" sz="quarter" idx="13" hasCustomPrompt="1"/>
          </p:nvPr>
        </p:nvSpPr>
        <p:spPr>
          <a:xfrm>
            <a:off x="686746" y="381001"/>
            <a:ext cx="13245154" cy="634789"/>
          </a:xfrm>
          <a:prstGeom prst="rect">
            <a:avLst/>
          </a:prstGeom>
        </p:spPr>
        <p:txBody>
          <a:bodyPr wrap="square" lIns="0" tIns="0" rIns="0" bIns="0">
            <a:spAutoFit/>
          </a:bodyPr>
          <a:lstStyle>
            <a:lvl1pPr marL="0" indent="0">
              <a:lnSpc>
                <a:spcPct val="90000"/>
              </a:lnSpc>
              <a:buFontTx/>
              <a:buNone/>
              <a:defRPr sz="4500" baseline="0">
                <a:solidFill>
                  <a:schemeClr val="accent5"/>
                </a:solidFill>
              </a:defRPr>
            </a:lvl1pPr>
          </a:lstStyle>
          <a:p>
            <a:r>
              <a:rPr lang="en-US" dirty="0" smtClean="0"/>
              <a:t>Table of Contents/Agenda</a:t>
            </a:r>
            <a:endParaRPr lang="en-US" dirty="0"/>
          </a:p>
        </p:txBody>
      </p:sp>
    </p:spTree>
    <p:extLst>
      <p:ext uri="{BB962C8B-B14F-4D97-AF65-F5344CB8AC3E}">
        <p14:creationId xmlns:p14="http://schemas.microsoft.com/office/powerpoint/2010/main" val="389079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New Topic_a">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Tree>
    <p:extLst>
      <p:ext uri="{BB962C8B-B14F-4D97-AF65-F5344CB8AC3E}">
        <p14:creationId xmlns:p14="http://schemas.microsoft.com/office/powerpoint/2010/main" val="64191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New Topic_b">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3.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Tree>
    <p:extLst>
      <p:ext uri="{BB962C8B-B14F-4D97-AF65-F5344CB8AC3E}">
        <p14:creationId xmlns:p14="http://schemas.microsoft.com/office/powerpoint/2010/main" val="335498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New Topic_c">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Tree>
    <p:extLst>
      <p:ext uri="{BB962C8B-B14F-4D97-AF65-F5344CB8AC3E}">
        <p14:creationId xmlns:p14="http://schemas.microsoft.com/office/powerpoint/2010/main" val="29331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64860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[Copy content] </a:t>
            </a:r>
            <a:endParaRPr lang="en-US" dirty="0"/>
          </a:p>
        </p:txBody>
      </p:sp>
    </p:spTree>
    <p:extLst>
      <p:ext uri="{BB962C8B-B14F-4D97-AF65-F5344CB8AC3E}">
        <p14:creationId xmlns:p14="http://schemas.microsoft.com/office/powerpoint/2010/main" val="32304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6600" y="2438401"/>
            <a:ext cx="8077200" cy="830997"/>
          </a:xfrm>
        </p:spPr>
        <p:txBody>
          <a:bodyPr anchor="t" anchorCtr="0">
            <a:spAutoFit/>
          </a:bodyPr>
          <a:lstStyle>
            <a:lvl1pPr>
              <a:defRPr sz="5400" baseline="0">
                <a:solidFill>
                  <a:schemeClr val="accent5"/>
                </a:solidFill>
              </a:defRPr>
            </a:lvl1pPr>
          </a:lstStyle>
          <a:p>
            <a:r>
              <a:rPr lang="en-US" dirty="0" smtClean="0"/>
              <a:t>“Insert quote here”</a:t>
            </a:r>
            <a:endParaRPr lang="en-US" dirty="0"/>
          </a:p>
        </p:txBody>
      </p:sp>
      <p:sp>
        <p:nvSpPr>
          <p:cNvPr id="13" name="Text Placeholder 12"/>
          <p:cNvSpPr>
            <a:spLocks noGrp="1"/>
          </p:cNvSpPr>
          <p:nvPr>
            <p:ph type="body" sz="quarter" idx="11" hasCustomPrompt="1"/>
          </p:nvPr>
        </p:nvSpPr>
        <p:spPr>
          <a:xfrm>
            <a:off x="3561080" y="3733800"/>
            <a:ext cx="8077200" cy="295466"/>
          </a:xfrm>
          <a:prstGeom prst="rect">
            <a:avLst/>
          </a:prstGeom>
        </p:spPr>
        <p:txBody>
          <a:bodyPr lIns="0" tIns="0" rIns="0" bIns="0">
            <a:spAutoFit/>
          </a:bodyPr>
          <a:lstStyle>
            <a:lvl1pPr marL="0" indent="0">
              <a:buNone/>
              <a:defRPr sz="1900" baseline="0">
                <a:solidFill>
                  <a:schemeClr val="accent5"/>
                </a:solidFill>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smtClean="0"/>
              <a:t>Name &amp; Title here</a:t>
            </a:r>
            <a:endParaRPr lang="en-US" dirty="0"/>
          </a:p>
        </p:txBody>
      </p:sp>
    </p:spTree>
    <p:extLst>
      <p:ext uri="{BB962C8B-B14F-4D97-AF65-F5344CB8AC3E}">
        <p14:creationId xmlns:p14="http://schemas.microsoft.com/office/powerpoint/2010/main" val="3183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defRPr>
            </a:lvl1pPr>
            <a:lvl2pPr marL="746125" indent="-457200">
              <a:spcBef>
                <a:spcPts val="0"/>
              </a:spcBef>
              <a:spcAft>
                <a:spcPts val="600"/>
              </a:spcAft>
              <a:buSzPct val="100000"/>
              <a:buFont typeface="+mj-lt"/>
              <a:buAutoNum type="romanUcPeriod"/>
              <a:defRPr sz="2400" baseline="0">
                <a:solidFill>
                  <a:schemeClr val="accent5"/>
                </a:solidFill>
              </a:defRPr>
            </a:lvl2pPr>
            <a:lvl3pPr marL="969963" indent="-457200">
              <a:spcBef>
                <a:spcPts val="0"/>
              </a:spcBef>
              <a:spcAft>
                <a:spcPts val="600"/>
              </a:spcAft>
              <a:buSzPct val="100000"/>
              <a:buFont typeface="+mj-lt"/>
              <a:buAutoNum type="arabicPeriod"/>
              <a:defRPr sz="2100" baseline="0">
                <a:solidFill>
                  <a:schemeClr val="accent5"/>
                </a:solidFill>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[High-level content]</a:t>
            </a:r>
          </a:p>
          <a:p>
            <a:r>
              <a:rPr lang="en-US" dirty="0" smtClean="0"/>
              <a:t>[High-level content] </a:t>
            </a:r>
          </a:p>
          <a:p>
            <a:pPr lvl="1">
              <a:buFont typeface="+mj-lt"/>
              <a:buAutoNum type="romanUcPeriod"/>
            </a:pPr>
            <a:r>
              <a:rPr lang="en-US" dirty="0" smtClean="0"/>
              <a:t>[Secondary information about high-level content]</a:t>
            </a:r>
          </a:p>
          <a:p>
            <a:pPr lvl="2">
              <a:buFont typeface="Arial"/>
              <a:buChar char="•"/>
            </a:pPr>
            <a:r>
              <a:rPr lang="en-US" dirty="0" smtClean="0"/>
              <a:t>[More details]</a:t>
            </a:r>
          </a:p>
          <a:p>
            <a:pPr lvl="2">
              <a:buFont typeface="Arial"/>
              <a:buChar char="•"/>
            </a:pPr>
            <a:r>
              <a:rPr lang="en-US" dirty="0" smtClean="0"/>
              <a:t>[More details] </a:t>
            </a:r>
          </a:p>
          <a:p>
            <a:pPr lvl="2">
              <a:buFont typeface="Arial"/>
              <a:buChar char="•"/>
            </a:pPr>
            <a:r>
              <a:rPr lang="en-US" dirty="0" smtClean="0"/>
              <a:t>[More details] </a:t>
            </a:r>
          </a:p>
          <a:p>
            <a:pPr lvl="1">
              <a:buFont typeface="+mj-lt"/>
              <a:buAutoNum type="romanUcPeriod"/>
            </a:pPr>
            <a:r>
              <a:rPr lang="en-US" dirty="0" smtClean="0"/>
              <a:t>[Secondary information about high-level content]</a:t>
            </a:r>
          </a:p>
          <a:p>
            <a:r>
              <a:rPr lang="en-US" dirty="0" smtClean="0"/>
              <a:t>[High-level content]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0160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57539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7" name="Content Placeholder 2"/>
          <p:cNvSpPr>
            <a:spLocks noGrp="1"/>
          </p:cNvSpPr>
          <p:nvPr>
            <p:ph idx="15" hasCustomPrompt="1"/>
          </p:nvPr>
        </p:nvSpPr>
        <p:spPr>
          <a:xfrm>
            <a:off x="7311907" y="1812808"/>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5800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7852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defRPr>
            </a:lvl1pPr>
          </a:lstStyle>
          <a:p>
            <a:r>
              <a:rPr lang="en-US"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72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04421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900">
                <a:solidFill>
                  <a:schemeClr val="accent5"/>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4220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98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userDrawn="1"/>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pic>
        <p:nvPicPr>
          <p:cNvPr id="4" name="Picture 3" descr="tableau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6400" y="3206751"/>
            <a:ext cx="8737600" cy="1816101"/>
          </a:xfrm>
          <a:prstGeom prst="rect">
            <a:avLst/>
          </a:prstGeom>
        </p:spPr>
      </p:pic>
    </p:spTree>
    <p:extLst>
      <p:ext uri="{BB962C8B-B14F-4D97-AF65-F5344CB8AC3E}">
        <p14:creationId xmlns:p14="http://schemas.microsoft.com/office/powerpoint/2010/main" val="314517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harpenSoften amount="250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rcRect l="9712" r="12074"/>
          <a:stretch/>
        </p:blipFill>
        <p:spPr>
          <a:xfrm>
            <a:off x="3083" y="9770"/>
            <a:ext cx="14620506" cy="8219830"/>
          </a:xfrm>
          <a:prstGeom prst="rect">
            <a:avLst/>
          </a:prstGeom>
        </p:spPr>
      </p:pic>
      <p:pic>
        <p:nvPicPr>
          <p:cNvPr id="6" name="Picture 5" descr="benryanconver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41711" y="7817915"/>
            <a:ext cx="1557795" cy="342670"/>
          </a:xfrm>
          <a:prstGeom prst="rect">
            <a:avLst/>
          </a:prstGeom>
        </p:spPr>
      </p:pic>
    </p:spTree>
    <p:extLst>
      <p:ext uri="{BB962C8B-B14F-4D97-AF65-F5344CB8AC3E}">
        <p14:creationId xmlns:p14="http://schemas.microsoft.com/office/powerpoint/2010/main" val="23620772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New Topic_a">
    <p:spTree>
      <p:nvGrpSpPr>
        <p:cNvPr id="1" name=""/>
        <p:cNvGrpSpPr/>
        <p:nvPr/>
      </p:nvGrpSpPr>
      <p:grpSpPr>
        <a:xfrm>
          <a:off x="0" y="0"/>
          <a:ext cx="0" cy="0"/>
          <a:chOff x="0" y="0"/>
          <a:chExt cx="0" cy="0"/>
        </a:xfrm>
      </p:grpSpPr>
      <p:pic>
        <p:nvPicPr>
          <p:cNvPr id="2" name="Picture 1" descr="GSKO PPT_5color-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685682" y="1811899"/>
            <a:ext cx="5800340" cy="634789"/>
          </a:xfrm>
        </p:spPr>
        <p:txBody>
          <a:bodyPr wrap="square" anchor="ctr">
            <a:spAutoFit/>
          </a:bodyPr>
          <a:lstStyle>
            <a:lvl1pPr algn="l">
              <a:defRPr sz="4500" b="0" cap="none">
                <a:solidFill>
                  <a:schemeClr val="accent5"/>
                </a:solidFill>
                <a:latin typeface="BentonSans"/>
                <a:cs typeface="BentonSans"/>
              </a:defRPr>
            </a:lvl1pPr>
          </a:lstStyle>
          <a:p>
            <a:r>
              <a:rPr lang="en-US" dirty="0" smtClean="0"/>
              <a:t>[Topic]</a:t>
            </a:r>
            <a:endParaRPr lang="en-US" dirty="0"/>
          </a:p>
        </p:txBody>
      </p:sp>
    </p:spTree>
    <p:extLst>
      <p:ext uri="{BB962C8B-B14F-4D97-AF65-F5344CB8AC3E}">
        <p14:creationId xmlns:p14="http://schemas.microsoft.com/office/powerpoint/2010/main" val="82482849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pic>
        <p:nvPicPr>
          <p:cNvPr id="8" name="Picture 7"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latin typeface="BentonSans"/>
              </a:defRPr>
            </a:lvl1pPr>
            <a:lvl2pPr marL="288925" indent="273050">
              <a:spcBef>
                <a:spcPts val="0"/>
              </a:spcBef>
              <a:spcAft>
                <a:spcPts val="600"/>
              </a:spcAft>
              <a:buSzPct val="100000"/>
              <a:buFont typeface="Arial"/>
              <a:buChar char="•"/>
              <a:defRPr sz="2400" baseline="0">
                <a:solidFill>
                  <a:schemeClr val="accent5"/>
                </a:solidFill>
                <a:latin typeface="BentonSans"/>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27629051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5960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31636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03930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00120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379414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317176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34858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91688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6" name="Picture 5"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369358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6" name="Picture 5"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231769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pic>
        <p:nvPicPr>
          <p:cNvPr id="8" name="Picture 7"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latin typeface="BentonSans"/>
              </a:defRPr>
            </a:lvl1pPr>
          </a:lstStyle>
          <a:p>
            <a:r>
              <a:rPr lang="en-US" dirty="0"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66174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a:prstGeom prst="rect">
            <a:avLst/>
          </a:prstGeom>
        </p:spPr>
        <p:txBody>
          <a:bodyPr/>
          <a:lstStyle/>
          <a:p>
            <a:r>
              <a:rPr lang="en-US" smtClean="0"/>
              <a:t>Click to edit Master title style</a:t>
            </a:r>
            <a:endParaRPr lang="en-GB"/>
          </a:p>
        </p:txBody>
      </p:sp>
    </p:spTree>
    <p:extLst>
      <p:ext uri="{BB962C8B-B14F-4D97-AF65-F5344CB8AC3E}">
        <p14:creationId xmlns:p14="http://schemas.microsoft.com/office/powerpoint/2010/main" val="36798946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theme" Target="../theme/theme2.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theme" Target="../theme/theme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theme" Target="../theme/theme4.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9" Type="http://schemas.openxmlformats.org/officeDocument/2006/relationships/theme" Target="../theme/theme5.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slideLayout" Target="../slideLayouts/slideLayout198.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9" Type="http://schemas.openxmlformats.org/officeDocument/2006/relationships/theme" Target="../theme/theme6.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38" Type="http://schemas.openxmlformats.org/officeDocument/2006/relationships/slideLayout" Target="../slideLayouts/slideLayout236.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37" Type="http://schemas.openxmlformats.org/officeDocument/2006/relationships/slideLayout" Target="../slideLayouts/slideLayout235.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slideLayout" Target="../slideLayouts/slideLayout234.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slideLayout" Target="../slideLayouts/slideLayout2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theme" Target="../theme/theme7.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16.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image" Target="../media/image15.png"/><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theme" Target="../theme/theme8.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image" Target="../media/image16.emf"/><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10" Type="http://schemas.openxmlformats.org/officeDocument/2006/relationships/slideLayout" Target="../slideLayouts/slideLayout263.xml"/><Relationship Id="rId19" Type="http://schemas.openxmlformats.org/officeDocument/2006/relationships/image" Target="../media/image15.png"/><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266" r:id="rId3"/>
    <p:sldLayoutId id="2147484331" r:id="rId4"/>
    <p:sldLayoutId id="2147484332" r:id="rId5"/>
    <p:sldLayoutId id="2147484333" r:id="rId6"/>
    <p:sldLayoutId id="2147484249" r:id="rId7"/>
    <p:sldLayoutId id="2147484304" r:id="rId8"/>
    <p:sldLayoutId id="2147484334" r:id="rId9"/>
    <p:sldLayoutId id="2147484295" r:id="rId10"/>
    <p:sldLayoutId id="2147484314" r:id="rId11"/>
    <p:sldLayoutId id="2147484337" r:id="rId12"/>
    <p:sldLayoutId id="2147484302" r:id="rId13"/>
    <p:sldLayoutId id="2147484303" r:id="rId14"/>
    <p:sldLayoutId id="2147484315" r:id="rId15"/>
    <p:sldLayoutId id="2147484336" r:id="rId16"/>
    <p:sldLayoutId id="2147484335" r:id="rId17"/>
    <p:sldLayoutId id="2147484240" r:id="rId18"/>
    <p:sldLayoutId id="2147484330" r:id="rId19"/>
    <p:sldLayoutId id="2147484309" r:id="rId20"/>
    <p:sldLayoutId id="2147484324" r:id="rId21"/>
    <p:sldLayoutId id="2147484323" r:id="rId22"/>
    <p:sldLayoutId id="2147484325" r:id="rId23"/>
    <p:sldLayoutId id="2147484326" r:id="rId24"/>
    <p:sldLayoutId id="2147484327" r:id="rId25"/>
    <p:sldLayoutId id="2147484328" r:id="rId26"/>
    <p:sldLayoutId id="2147484256" r:id="rId27"/>
    <p:sldLayoutId id="2147484316" r:id="rId28"/>
    <p:sldLayoutId id="2147484317" r:id="rId29"/>
    <p:sldLayoutId id="2147484318" r:id="rId30"/>
    <p:sldLayoutId id="2147484319" r:id="rId31"/>
    <p:sldLayoutId id="2147484320" r:id="rId32"/>
    <p:sldLayoutId id="2147484321" r:id="rId33"/>
    <p:sldLayoutId id="2147484313" r:id="rId34"/>
    <p:sldLayoutId id="2147484341" r:id="rId35"/>
    <p:sldLayoutId id="2147484544" r:id="rId36"/>
    <p:sldLayoutId id="2147484545" r:id="rId37"/>
    <p:sldLayoutId id="2147484547" r:id="rId38"/>
    <p:sldLayoutId id="2147484586" r:id="rId39"/>
    <p:sldLayoutId id="2147484588" r:id="rId40"/>
    <p:sldLayoutId id="2147484589" r:id="rId41"/>
    <p:sldLayoutId id="2147484590" r:id="rId42"/>
    <p:sldLayoutId id="2147484591" r:id="rId43"/>
    <p:sldLayoutId id="2147484592" r:id="rId44"/>
    <p:sldLayoutId id="2147484593" r:id="rId45"/>
    <p:sldLayoutId id="2147484594" r:id="rId46"/>
    <p:sldLayoutId id="2147484595" r:id="rId47"/>
    <p:sldLayoutId id="2147484596" r:id="rId48"/>
    <p:sldLayoutId id="2147484597" r:id="rId49"/>
    <p:sldLayoutId id="2147484598" r:id="rId50"/>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 id="2147484410" r:id="rId29"/>
    <p:sldLayoutId id="2147484411" r:id="rId30"/>
    <p:sldLayoutId id="2147484412" r:id="rId31"/>
    <p:sldLayoutId id="2147484413" r:id="rId32"/>
    <p:sldLayoutId id="2147484414" r:id="rId33"/>
    <p:sldLayoutId id="2147484415" r:id="rId34"/>
    <p:sldLayoutId id="2147484417" r:id="rId35"/>
    <p:sldLayoutId id="2147484418" r:id="rId36"/>
    <p:sldLayoutId id="2147484419" r:id="rId37"/>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8" r:id="rId35"/>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 id="2147484487" r:id="rId28"/>
    <p:sldLayoutId id="2147484488" r:id="rId29"/>
    <p:sldLayoutId id="2147484489" r:id="rId30"/>
    <p:sldLayoutId id="2147484490" r:id="rId31"/>
    <p:sldLayoutId id="2147484491" r:id="rId32"/>
    <p:sldLayoutId id="2147484492" r:id="rId33"/>
    <p:sldLayoutId id="2147484493" r:id="rId34"/>
    <p:sldLayoutId id="2147484494" r:id="rId35"/>
    <p:sldLayoutId id="2147484495" r:id="rId36"/>
    <p:sldLayoutId id="2147484496" r:id="rId37"/>
    <p:sldLayoutId id="2147484497"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 id="2147484535" r:id="rId37"/>
    <p:sldLayoutId id="2147484536"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744" y="386073"/>
            <a:ext cx="13245156" cy="634789"/>
          </a:xfrm>
          <a:prstGeom prst="rect">
            <a:avLst/>
          </a:prstGeom>
        </p:spPr>
        <p:txBody>
          <a:bodyPr vert="horz" wrap="square" lIns="0" tIns="0" rIns="0" bIns="0" rtlCol="0" anchor="t" anchorCtr="0">
            <a:spAutoFit/>
          </a:bodyPr>
          <a:lstStyle/>
          <a:p>
            <a:r>
              <a:rPr lang="en-US" dirty="0" smtClean="0"/>
              <a:t>Master Title Style</a:t>
            </a:r>
            <a:endParaRPr lang="en-US" dirty="0"/>
          </a:p>
        </p:txBody>
      </p:sp>
      <p:pic>
        <p:nvPicPr>
          <p:cNvPr id="5" name="Picture 4" descr="Bottom_Viz_August-02.png"/>
          <p:cNvPicPr>
            <a:picLocks noChangeAspect="1"/>
          </p:cNvPicPr>
          <p:nvPr/>
        </p:nvPicPr>
        <p:blipFill rotWithShape="1">
          <a:blip r:embed="rId19" cstate="print">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tableau_white.eps"/>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2669430" y="7725389"/>
            <a:ext cx="1727328" cy="359023"/>
          </a:xfrm>
          <a:prstGeom prst="rect">
            <a:avLst/>
          </a:prstGeom>
        </p:spPr>
      </p:pic>
    </p:spTree>
    <p:extLst>
      <p:ext uri="{BB962C8B-B14F-4D97-AF65-F5344CB8AC3E}">
        <p14:creationId xmlns:p14="http://schemas.microsoft.com/office/powerpoint/2010/main" val="3784958868"/>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 id="2147484561" r:id="rId13"/>
    <p:sldLayoutId id="2147484562" r:id="rId14"/>
    <p:sldLayoutId id="2147484563" r:id="rId15"/>
    <p:sldLayoutId id="2147484564" r:id="rId16"/>
    <p:sldLayoutId id="2147484565" r:id="rId17"/>
  </p:sldLayoutIdLst>
  <p:timing>
    <p:tnLst>
      <p:par>
        <p:cTn id="1" dur="indefinite" restart="never" nodeType="tmRoot"/>
      </p:par>
    </p:tnLst>
  </p:timing>
  <p:txStyles>
    <p:title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p:titleStyle>
    <p:body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744" y="386073"/>
            <a:ext cx="13245156" cy="634789"/>
          </a:xfrm>
          <a:prstGeom prst="rect">
            <a:avLst/>
          </a:prstGeom>
        </p:spPr>
        <p:txBody>
          <a:bodyPr vert="horz" wrap="square" lIns="0" tIns="0" rIns="0" bIns="0" rtlCol="0" anchor="t" anchorCtr="0">
            <a:spAutoFit/>
          </a:bodyPr>
          <a:lstStyle/>
          <a:p>
            <a:r>
              <a:rPr lang="en-US" dirty="0" smtClean="0"/>
              <a:t>Master Title Style</a:t>
            </a:r>
            <a:endParaRPr lang="en-US" dirty="0"/>
          </a:p>
        </p:txBody>
      </p:sp>
      <p:pic>
        <p:nvPicPr>
          <p:cNvPr id="5" name="Picture 4" descr="Bottom_Viz_August-02.png"/>
          <p:cNvPicPr>
            <a:picLocks noChangeAspect="1"/>
          </p:cNvPicPr>
          <p:nvPr userDrawn="1"/>
        </p:nvPicPr>
        <p:blipFill rotWithShape="1">
          <a:blip r:embed="rId19" cstate="print">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tableau_white.eps"/>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2669430" y="7725389"/>
            <a:ext cx="1727328" cy="359023"/>
          </a:xfrm>
          <a:prstGeom prst="rect">
            <a:avLst/>
          </a:prstGeom>
        </p:spPr>
      </p:pic>
    </p:spTree>
    <p:extLst>
      <p:ext uri="{BB962C8B-B14F-4D97-AF65-F5344CB8AC3E}">
        <p14:creationId xmlns:p14="http://schemas.microsoft.com/office/powerpoint/2010/main" val="3948120852"/>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 id="2147484578" r:id="rId12"/>
    <p:sldLayoutId id="2147484579" r:id="rId13"/>
    <p:sldLayoutId id="2147484580" r:id="rId14"/>
    <p:sldLayoutId id="2147484581" r:id="rId15"/>
    <p:sldLayoutId id="2147484582" r:id="rId16"/>
    <p:sldLayoutId id="21474845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p:titleStyle>
    <p:body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77.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7029" y="1350914"/>
            <a:ext cx="14550571" cy="1079598"/>
          </a:xfrm>
          <a:prstGeom prst="rect">
            <a:avLst/>
          </a:prstGeom>
        </p:spPr>
        <p:txBody>
          <a:bodyPr/>
          <a:lstStyle/>
          <a:p>
            <a:pPr algn="l"/>
            <a:r>
              <a:rPr lang="en-US" dirty="0" smtClean="0">
                <a:solidFill>
                  <a:schemeClr val="accent6">
                    <a:lumMod val="60000"/>
                    <a:lumOff val="40000"/>
                  </a:schemeClr>
                </a:solidFill>
              </a:rPr>
              <a:t>DATAVIZ 300</a:t>
            </a:r>
            <a:br>
              <a:rPr lang="en-US" dirty="0" smtClean="0">
                <a:solidFill>
                  <a:schemeClr val="accent6">
                    <a:lumMod val="60000"/>
                    <a:lumOff val="40000"/>
                  </a:schemeClr>
                </a:solidFill>
              </a:rPr>
            </a:b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Week :</a:t>
            </a:r>
            <a:br>
              <a:rPr lang="en-US" dirty="0" smtClean="0">
                <a:solidFill>
                  <a:schemeClr val="accent6">
                    <a:lumMod val="60000"/>
                    <a:lumOff val="40000"/>
                  </a:schemeClr>
                </a:solidFill>
              </a:rPr>
            </a:br>
            <a:r>
              <a:rPr lang="en-US" sz="5400" dirty="0">
                <a:solidFill>
                  <a:schemeClr val="accent6">
                    <a:lumMod val="60000"/>
                    <a:lumOff val="40000"/>
                  </a:schemeClr>
                </a:solidFill>
              </a:rPr>
              <a:t>Future of Data Visualization</a:t>
            </a:r>
            <a:br>
              <a:rPr lang="en-US" sz="5400" dirty="0">
                <a:solidFill>
                  <a:schemeClr val="accent6">
                    <a:lumMod val="60000"/>
                    <a:lumOff val="40000"/>
                  </a:schemeClr>
                </a:solidFill>
              </a:rPr>
            </a:br>
            <a:endParaRPr lang="en-US" sz="5400"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986147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6910" y="577752"/>
            <a:ext cx="11836008" cy="1079598"/>
          </a:xfrm>
        </p:spPr>
        <p:txBody>
          <a:bodyPr/>
          <a:lstStyle/>
          <a:p>
            <a:r>
              <a:rPr lang="en-US" dirty="0" smtClean="0"/>
              <a:t>Add Interactivity</a:t>
            </a:r>
            <a:endParaRPr lang="en-US" dirty="0"/>
          </a:p>
        </p:txBody>
      </p:sp>
      <p:sp>
        <p:nvSpPr>
          <p:cNvPr id="3" name="Text Placeholder 2"/>
          <p:cNvSpPr>
            <a:spLocks noGrp="1"/>
          </p:cNvSpPr>
          <p:nvPr>
            <p:ph type="body" sz="quarter" idx="10"/>
          </p:nvPr>
        </p:nvSpPr>
        <p:spPr/>
        <p:txBody>
          <a:bodyPr/>
          <a:lstStyle/>
          <a:p>
            <a:endParaRPr lang="en-US"/>
          </a:p>
        </p:txBody>
      </p:sp>
      <p:pic>
        <p:nvPicPr>
          <p:cNvPr id="6146" name="Picture 2" descr="http://kbcdn.tableausoftware.com/images/best-practice-viz-design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723" y="1979960"/>
            <a:ext cx="4762500" cy="536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750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6910" y="577752"/>
            <a:ext cx="11836008" cy="1079598"/>
          </a:xfrm>
        </p:spPr>
        <p:txBody>
          <a:bodyPr/>
          <a:lstStyle/>
          <a:p>
            <a:r>
              <a:rPr lang="en-US" dirty="0" smtClean="0"/>
              <a:t>Customize Tooltips</a:t>
            </a:r>
            <a:endParaRPr lang="en-US" dirty="0"/>
          </a:p>
        </p:txBody>
      </p:sp>
      <p:sp>
        <p:nvSpPr>
          <p:cNvPr id="3" name="Text Placeholder 2"/>
          <p:cNvSpPr>
            <a:spLocks noGrp="1"/>
          </p:cNvSpPr>
          <p:nvPr>
            <p:ph type="body" sz="quarter" idx="10"/>
          </p:nvPr>
        </p:nvSpPr>
        <p:spPr/>
        <p:txBody>
          <a:bodyPr/>
          <a:lstStyle/>
          <a:p>
            <a:endParaRPr lang="en-US"/>
          </a:p>
        </p:txBody>
      </p:sp>
      <p:pic>
        <p:nvPicPr>
          <p:cNvPr id="7172" name="Picture 4" descr="http://kbcdn.tableausoftware.com/images/best-practice-viz-design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343" y="2176352"/>
            <a:ext cx="4657524" cy="556122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kbcdn.tableausoftware.com/images/best-practice-viz-design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613" y="2204159"/>
            <a:ext cx="6270278" cy="55334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kbcdn.tableausoftware.com/images/best-practice-viz-desig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30" y="1799051"/>
            <a:ext cx="41910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87975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6910" y="577752"/>
            <a:ext cx="11836008" cy="1079598"/>
          </a:xfrm>
        </p:spPr>
        <p:txBody>
          <a:bodyPr/>
          <a:lstStyle/>
          <a:p>
            <a:r>
              <a:rPr lang="en-US" b="1" dirty="0"/>
              <a:t>Minimize distractions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3631569" y="1657350"/>
            <a:ext cx="7792168" cy="6137780"/>
          </a:xfrm>
          <a:prstGeom prst="rect">
            <a:avLst/>
          </a:prstGeom>
        </p:spPr>
      </p:pic>
    </p:spTree>
    <p:extLst>
      <p:ext uri="{BB962C8B-B14F-4D97-AF65-F5344CB8AC3E}">
        <p14:creationId xmlns:p14="http://schemas.microsoft.com/office/powerpoint/2010/main" val="11377896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6910" y="577752"/>
            <a:ext cx="11836008" cy="1079598"/>
          </a:xfrm>
        </p:spPr>
        <p:txBody>
          <a:bodyPr/>
          <a:lstStyle/>
          <a:p>
            <a:r>
              <a:rPr lang="en-US" b="1" dirty="0"/>
              <a:t>Make statements with titles and formatting</a:t>
            </a:r>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3349863" y="2892598"/>
            <a:ext cx="8619471" cy="4234711"/>
          </a:xfrm>
          <a:prstGeom prst="rect">
            <a:avLst/>
          </a:prstGeom>
        </p:spPr>
      </p:pic>
    </p:spTree>
    <p:extLst>
      <p:ext uri="{BB962C8B-B14F-4D97-AF65-F5344CB8AC3E}">
        <p14:creationId xmlns:p14="http://schemas.microsoft.com/office/powerpoint/2010/main" val="320424765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6910" y="577752"/>
            <a:ext cx="11836008" cy="1079598"/>
          </a:xfrm>
        </p:spPr>
        <p:txBody>
          <a:bodyPr/>
          <a:lstStyle/>
          <a:p>
            <a:r>
              <a:rPr lang="en-US" dirty="0" smtClean="0"/>
              <a:t>Control </a:t>
            </a:r>
            <a:r>
              <a:rPr lang="en-US" dirty="0"/>
              <a:t>the sizing and layout</a:t>
            </a:r>
          </a:p>
        </p:txBody>
      </p:sp>
      <p:sp>
        <p:nvSpPr>
          <p:cNvPr id="3" name="Text Placeholder 2"/>
          <p:cNvSpPr>
            <a:spLocks noGrp="1"/>
          </p:cNvSpPr>
          <p:nvPr>
            <p:ph type="body" sz="quarter" idx="10"/>
          </p:nvPr>
        </p:nvSpPr>
        <p:spPr/>
        <p:txBody>
          <a:bodyPr/>
          <a:lstStyle/>
          <a:p>
            <a:endParaRPr lang="en-US"/>
          </a:p>
        </p:txBody>
      </p:sp>
      <p:pic>
        <p:nvPicPr>
          <p:cNvPr id="8194" name="Picture 2" descr="http://kbcdn.tableausoftware.com/images/best-practice-viz-design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44" y="2312313"/>
            <a:ext cx="4028118" cy="49936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402479" y="2069142"/>
            <a:ext cx="3361542" cy="5466433"/>
          </a:xfrm>
          <a:prstGeom prst="rect">
            <a:avLst/>
          </a:prstGeom>
        </p:spPr>
      </p:pic>
    </p:spTree>
    <p:extLst>
      <p:ext uri="{BB962C8B-B14F-4D97-AF65-F5344CB8AC3E}">
        <p14:creationId xmlns:p14="http://schemas.microsoft.com/office/powerpoint/2010/main" val="290644297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171" y="1483611"/>
            <a:ext cx="12655615" cy="1079598"/>
          </a:xfrm>
        </p:spPr>
        <p:txBody>
          <a:bodyPr/>
          <a:lstStyle/>
          <a:p>
            <a:r>
              <a:rPr lang="en-US" sz="3600" dirty="0"/>
              <a:t>Like all forms of design, it’s a balancing act.</a:t>
            </a:r>
            <a:br>
              <a:rPr lang="en-US" sz="3600" dirty="0"/>
            </a:br>
            <a:r>
              <a:rPr lang="en-US" sz="3600" dirty="0" smtClean="0"/>
              <a:t/>
            </a:r>
            <a:br>
              <a:rPr lang="en-US" sz="3600" dirty="0" smtClean="0"/>
            </a:br>
            <a:r>
              <a:rPr lang="en-US" sz="3600" dirty="0" smtClean="0"/>
              <a:t>Strive </a:t>
            </a:r>
            <a:r>
              <a:rPr lang="en-US" sz="3600" dirty="0"/>
              <a:t>to present your data in a distinctive way, but avoid over-designing and unnecessary distractions.</a:t>
            </a:r>
            <a:br>
              <a:rPr lang="en-US" sz="3600" dirty="0"/>
            </a:br>
            <a:r>
              <a:rPr lang="en-US" sz="3600" dirty="0" smtClean="0"/>
              <a:t/>
            </a:r>
            <a:br>
              <a:rPr lang="en-US" sz="3600" dirty="0" smtClean="0"/>
            </a:br>
            <a:r>
              <a:rPr lang="en-US" sz="3600" dirty="0" smtClean="0"/>
              <a:t>Choose </a:t>
            </a:r>
            <a:r>
              <a:rPr lang="en-US" sz="3600" dirty="0"/>
              <a:t>the right graphs for your data, but don’t forget to construct your page with hierarchy.</a:t>
            </a:r>
            <a:br>
              <a:rPr lang="en-US" sz="3600" dirty="0"/>
            </a:br>
            <a:r>
              <a:rPr lang="en-US" sz="3600" dirty="0" smtClean="0"/>
              <a:t/>
            </a:r>
            <a:br>
              <a:rPr lang="en-US" sz="3600" dirty="0" smtClean="0"/>
            </a:br>
            <a:r>
              <a:rPr lang="en-US" sz="3600" dirty="0" smtClean="0"/>
              <a:t>Choose </a:t>
            </a:r>
            <a:r>
              <a:rPr lang="en-US" sz="3600" dirty="0"/>
              <a:t>the right graphs for your data, but don’t forget to construct your page with hierarchy.</a:t>
            </a:r>
            <a:br>
              <a:rPr lang="en-US" sz="3600" dirty="0"/>
            </a:br>
            <a:endParaRPr lang="en-US" sz="3600" dirty="0"/>
          </a:p>
        </p:txBody>
      </p:sp>
    </p:spTree>
    <p:extLst>
      <p:ext uri="{BB962C8B-B14F-4D97-AF65-F5344CB8AC3E}">
        <p14:creationId xmlns:p14="http://schemas.microsoft.com/office/powerpoint/2010/main" val="149767689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00933" y="781048"/>
            <a:ext cx="10430974" cy="6838951"/>
          </a:xfrm>
          <a:prstGeom prst="rect">
            <a:avLst/>
          </a:prstGeom>
        </p:spPr>
      </p:pic>
    </p:spTree>
    <p:extLst>
      <p:ext uri="{BB962C8B-B14F-4D97-AF65-F5344CB8AC3E}">
        <p14:creationId xmlns:p14="http://schemas.microsoft.com/office/powerpoint/2010/main" val="143141897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39237" y="832306"/>
            <a:ext cx="7798537" cy="6213242"/>
          </a:xfrm>
          <a:prstGeom prst="rect">
            <a:avLst/>
          </a:prstGeom>
        </p:spPr>
      </p:pic>
    </p:spTree>
    <p:extLst>
      <p:ext uri="{BB962C8B-B14F-4D97-AF65-F5344CB8AC3E}">
        <p14:creationId xmlns:p14="http://schemas.microsoft.com/office/powerpoint/2010/main" val="428967301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l="11132" r="72672"/>
          <a:stretch/>
        </p:blipFill>
        <p:spPr>
          <a:xfrm>
            <a:off x="1915886" y="1336168"/>
            <a:ext cx="1698171" cy="6264765"/>
          </a:xfrm>
          <a:prstGeom prst="rect">
            <a:avLst/>
          </a:prstGeom>
        </p:spPr>
      </p:pic>
      <p:pic>
        <p:nvPicPr>
          <p:cNvPr id="12" name="Picture 11"/>
          <p:cNvPicPr>
            <a:picLocks noChangeAspect="1"/>
          </p:cNvPicPr>
          <p:nvPr/>
        </p:nvPicPr>
        <p:blipFill rotWithShape="1">
          <a:blip r:embed="rId4"/>
          <a:srcRect l="59927" r="22217"/>
          <a:stretch/>
        </p:blipFill>
        <p:spPr>
          <a:xfrm>
            <a:off x="7032171" y="1336168"/>
            <a:ext cx="1872344" cy="6264765"/>
          </a:xfrm>
          <a:prstGeom prst="rect">
            <a:avLst/>
          </a:prstGeom>
        </p:spPr>
      </p:pic>
      <p:pic>
        <p:nvPicPr>
          <p:cNvPr id="13" name="Picture 12"/>
          <p:cNvPicPr>
            <a:picLocks noChangeAspect="1"/>
          </p:cNvPicPr>
          <p:nvPr/>
        </p:nvPicPr>
        <p:blipFill rotWithShape="1">
          <a:blip r:embed="rId5"/>
          <a:srcRect l="42901" r="39450"/>
          <a:stretch/>
        </p:blipFill>
        <p:spPr>
          <a:xfrm>
            <a:off x="5246913" y="1336168"/>
            <a:ext cx="1850573" cy="6264765"/>
          </a:xfrm>
          <a:prstGeom prst="rect">
            <a:avLst/>
          </a:prstGeom>
        </p:spPr>
      </p:pic>
      <p:pic>
        <p:nvPicPr>
          <p:cNvPr id="14" name="Picture 13"/>
          <p:cNvPicPr>
            <a:picLocks noChangeAspect="1"/>
          </p:cNvPicPr>
          <p:nvPr/>
        </p:nvPicPr>
        <p:blipFill rotWithShape="1">
          <a:blip r:embed="rId6"/>
          <a:srcRect l="78821"/>
          <a:stretch/>
        </p:blipFill>
        <p:spPr>
          <a:xfrm>
            <a:off x="9013371" y="1336168"/>
            <a:ext cx="2220686" cy="6264765"/>
          </a:xfrm>
          <a:prstGeom prst="rect">
            <a:avLst/>
          </a:prstGeom>
        </p:spPr>
      </p:pic>
      <p:sp>
        <p:nvSpPr>
          <p:cNvPr id="2" name="Title 1"/>
          <p:cNvSpPr>
            <a:spLocks noGrp="1"/>
          </p:cNvSpPr>
          <p:nvPr>
            <p:ph type="title" idx="4294967295"/>
          </p:nvPr>
        </p:nvSpPr>
        <p:spPr>
          <a:xfrm>
            <a:off x="964504" y="427494"/>
            <a:ext cx="9682163" cy="2876550"/>
          </a:xfrm>
        </p:spPr>
        <p:txBody>
          <a:bodyPr/>
          <a:lstStyle/>
          <a:p>
            <a:r>
              <a:rPr lang="en-US" sz="4000" dirty="0" smtClean="0"/>
              <a:t>Candidates with Tableau Skills</a:t>
            </a:r>
            <a:endParaRPr lang="en-US" sz="4000" dirty="0"/>
          </a:p>
        </p:txBody>
      </p:sp>
      <p:pic>
        <p:nvPicPr>
          <p:cNvPr id="11" name="Picture 10"/>
          <p:cNvPicPr>
            <a:picLocks noChangeAspect="1"/>
          </p:cNvPicPr>
          <p:nvPr/>
        </p:nvPicPr>
        <p:blipFill rotWithShape="1">
          <a:blip r:embed="rId7"/>
          <a:srcRect l="25252" r="55646"/>
          <a:stretch/>
        </p:blipFill>
        <p:spPr>
          <a:xfrm>
            <a:off x="3396343" y="1336168"/>
            <a:ext cx="2002972" cy="6264765"/>
          </a:xfrm>
          <a:prstGeom prst="rect">
            <a:avLst/>
          </a:prstGeom>
        </p:spPr>
      </p:pic>
      <p:pic>
        <p:nvPicPr>
          <p:cNvPr id="15" name="Picture 14"/>
          <p:cNvPicPr>
            <a:picLocks noChangeAspect="1"/>
          </p:cNvPicPr>
          <p:nvPr/>
        </p:nvPicPr>
        <p:blipFill rotWithShape="1">
          <a:blip r:embed="rId3"/>
          <a:srcRect r="89075"/>
          <a:stretch/>
        </p:blipFill>
        <p:spPr>
          <a:xfrm>
            <a:off x="748577" y="1336168"/>
            <a:ext cx="1145538" cy="6264765"/>
          </a:xfrm>
          <a:prstGeom prst="rect">
            <a:avLst/>
          </a:prstGeom>
        </p:spPr>
      </p:pic>
    </p:spTree>
    <p:extLst>
      <p:ext uri="{BB962C8B-B14F-4D97-AF65-F5344CB8AC3E}">
        <p14:creationId xmlns:p14="http://schemas.microsoft.com/office/powerpoint/2010/main" val="284475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59034" y="1420715"/>
            <a:ext cx="11836008" cy="1079598"/>
          </a:xfrm>
        </p:spPr>
        <p:txBody>
          <a:bodyPr/>
          <a:lstStyle/>
          <a:p>
            <a:r>
              <a:rPr lang="en-US" sz="34400" dirty="0" smtClean="0"/>
              <a:t>7</a:t>
            </a:r>
            <a:endParaRPr lang="en-US" sz="34400" dirty="0"/>
          </a:p>
        </p:txBody>
      </p:sp>
      <p:sp>
        <p:nvSpPr>
          <p:cNvPr id="4" name="Rectangle 3"/>
          <p:cNvSpPr/>
          <p:nvPr/>
        </p:nvSpPr>
        <p:spPr>
          <a:xfrm>
            <a:off x="7925254" y="3075207"/>
            <a:ext cx="2298065" cy="2391424"/>
          </a:xfrm>
          <a:prstGeom prst="rect">
            <a:avLst/>
          </a:prstGeom>
        </p:spPr>
        <p:txBody>
          <a:bodyPr wrap="none">
            <a:spAutoFit/>
          </a:bodyPr>
          <a:lstStyle/>
          <a:p>
            <a:pPr algn="ctr" defTabSz="1097278">
              <a:lnSpc>
                <a:spcPct val="90000"/>
              </a:lnSpc>
              <a:spcBef>
                <a:spcPct val="0"/>
              </a:spcBef>
            </a:pPr>
            <a:r>
              <a:rPr lang="en-US" sz="16600" spc="-120" dirty="0">
                <a:ln w="3175">
                  <a:noFill/>
                </a:ln>
                <a:gradFill>
                  <a:gsLst>
                    <a:gs pos="1250">
                      <a:srgbClr val="FFFFFF"/>
                    </a:gs>
                    <a:gs pos="100000">
                      <a:srgbClr val="FFFFFF"/>
                    </a:gs>
                  </a:gsLst>
                  <a:lin ang="5400000" scaled="0"/>
                </a:gradFill>
                <a:latin typeface="Arial Black"/>
                <a:cs typeface="Arial" panose="020B0604020202020204" pitchFamily="34" charset="0"/>
              </a:rPr>
              <a:t>%</a:t>
            </a:r>
          </a:p>
        </p:txBody>
      </p:sp>
    </p:spTree>
    <p:extLst>
      <p:ext uri="{BB962C8B-B14F-4D97-AF65-F5344CB8AC3E}">
        <p14:creationId xmlns:p14="http://schemas.microsoft.com/office/powerpoint/2010/main" val="133203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30489" y="1761047"/>
            <a:ext cx="13613477" cy="1079598"/>
          </a:xfrm>
          <a:prstGeom prst="rect">
            <a:avLst/>
          </a:prstGeom>
        </p:spPr>
        <p:txBody>
          <a:bodyPr/>
          <a:lstStyle/>
          <a:p>
            <a:pPr algn="l"/>
            <a:r>
              <a:rPr lang="en-US" dirty="0" smtClean="0">
                <a:solidFill>
                  <a:schemeClr val="accent6">
                    <a:lumMod val="60000"/>
                    <a:lumOff val="40000"/>
                  </a:schemeClr>
                </a:solidFill>
              </a:rPr>
              <a:t>Guest Speaker</a:t>
            </a:r>
            <a:r>
              <a:rPr lang="en-US" dirty="0">
                <a:solidFill>
                  <a:schemeClr val="accent6">
                    <a:lumMod val="60000"/>
                    <a:lumOff val="40000"/>
                  </a:schemeClr>
                </a:solidFill>
              </a:rPr>
              <a:t/>
            </a:r>
            <a:br>
              <a:rPr lang="en-US" dirty="0">
                <a:solidFill>
                  <a:schemeClr val="accent6">
                    <a:lumMod val="60000"/>
                    <a:lumOff val="40000"/>
                  </a:schemeClr>
                </a:solidFill>
              </a:rPr>
            </a:br>
            <a:r>
              <a:rPr lang="en-US" sz="4400" dirty="0" smtClean="0">
                <a:solidFill>
                  <a:schemeClr val="accent3"/>
                </a:solidFill>
              </a:rPr>
              <a:t>Jock </a:t>
            </a:r>
            <a:r>
              <a:rPr lang="en-US" sz="4400" dirty="0" err="1" smtClean="0">
                <a:solidFill>
                  <a:schemeClr val="accent3"/>
                </a:solidFill>
              </a:rPr>
              <a:t>Mackinley</a:t>
            </a:r>
            <a:r>
              <a:rPr lang="en-US" sz="4400" dirty="0">
                <a:solidFill>
                  <a:schemeClr val="accent3"/>
                </a:solidFill>
              </a:rPr>
              <a:t/>
            </a:r>
            <a:br>
              <a:rPr lang="en-US" sz="4400" dirty="0">
                <a:solidFill>
                  <a:schemeClr val="accent3"/>
                </a:solidFill>
              </a:rPr>
            </a:br>
            <a:r>
              <a:rPr lang="en-US" sz="4400" dirty="0" smtClean="0">
                <a:solidFill>
                  <a:schemeClr val="accent3"/>
                </a:solidFill>
              </a:rPr>
              <a:t>VP of Research and Design at Tableau</a:t>
            </a:r>
            <a:r>
              <a:rPr lang="en-US" sz="4400" dirty="0">
                <a:solidFill>
                  <a:schemeClr val="accent3"/>
                </a:solidFill>
              </a:rPr>
              <a:t/>
            </a:r>
            <a:br>
              <a:rPr lang="en-US" sz="4400" dirty="0">
                <a:solidFill>
                  <a:schemeClr val="accent3"/>
                </a:solidFill>
              </a:rPr>
            </a:br>
            <a:r>
              <a:rPr lang="en-US" sz="4400" dirty="0" smtClean="0">
                <a:solidFill>
                  <a:schemeClr val="accent3"/>
                </a:solidFill>
              </a:rPr>
              <a:t/>
            </a:r>
            <a:br>
              <a:rPr lang="en-US" sz="4400" dirty="0" smtClean="0">
                <a:solidFill>
                  <a:schemeClr val="accent3"/>
                </a:solidFill>
              </a:rPr>
            </a:br>
            <a:r>
              <a:rPr lang="en-US" dirty="0">
                <a:solidFill>
                  <a:schemeClr val="accent6">
                    <a:lumMod val="60000"/>
                    <a:lumOff val="40000"/>
                  </a:schemeClr>
                </a:solidFill>
              </a:rPr>
              <a:t>Lesson:</a:t>
            </a:r>
            <a:r>
              <a:rPr lang="en-US" sz="4400" dirty="0" smtClean="0">
                <a:solidFill>
                  <a:schemeClr val="accent3"/>
                </a:solidFill>
              </a:rPr>
              <a:t/>
            </a:r>
            <a:br>
              <a:rPr lang="en-US" sz="4400" dirty="0" smtClean="0">
                <a:solidFill>
                  <a:schemeClr val="accent3"/>
                </a:solidFill>
              </a:rPr>
            </a:br>
            <a:r>
              <a:rPr lang="en-US" sz="4400" dirty="0" smtClean="0">
                <a:solidFill>
                  <a:schemeClr val="accent3"/>
                </a:solidFill>
              </a:rPr>
              <a:t>Fit &amp; Finish</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27786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544286" y="2066648"/>
            <a:ext cx="4151085" cy="4151085"/>
            <a:chOff x="544286" y="2066648"/>
            <a:chExt cx="4151085" cy="4151085"/>
          </a:xfrm>
        </p:grpSpPr>
        <p:sp>
          <p:nvSpPr>
            <p:cNvPr id="4" name="Oval 3"/>
            <p:cNvSpPr/>
            <p:nvPr/>
          </p:nvSpPr>
          <p:spPr bwMode="auto">
            <a:xfrm>
              <a:off x="544286" y="2066648"/>
              <a:ext cx="4151085" cy="4151085"/>
            </a:xfrm>
            <a:prstGeom prst="ellips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b="1" dirty="0" smtClean="0">
                <a:gradFill>
                  <a:gsLst>
                    <a:gs pos="0">
                      <a:srgbClr val="FFFFFF"/>
                    </a:gs>
                    <a:gs pos="100000">
                      <a:srgbClr val="FFFFFF"/>
                    </a:gs>
                  </a:gsLst>
                  <a:lin ang="5400000" scaled="0"/>
                </a:gradFill>
                <a:latin typeface="Arial Black"/>
                <a:ea typeface="Segoe UI" pitchFamily="34" charset="0"/>
                <a:cs typeface="Segoe UI" pitchFamily="34" charset="0"/>
              </a:endParaRPr>
            </a:p>
          </p:txBody>
        </p:sp>
        <p:sp>
          <p:nvSpPr>
            <p:cNvPr id="7" name="Rectangle 6"/>
            <p:cNvSpPr/>
            <p:nvPr/>
          </p:nvSpPr>
          <p:spPr>
            <a:xfrm>
              <a:off x="1681909" y="3791324"/>
              <a:ext cx="1875835" cy="701731"/>
            </a:xfrm>
            <a:prstGeom prst="rect">
              <a:avLst/>
            </a:prstGeom>
          </p:spPr>
          <p:txBody>
            <a:bodyPr wrap="none">
              <a:spAutoFit/>
            </a:bodyPr>
            <a:lstStyle/>
            <a:p>
              <a:pPr algn="ctr" defTabSz="932472" fontAlgn="base">
                <a:lnSpc>
                  <a:spcPct val="90000"/>
                </a:lnSpc>
                <a:spcBef>
                  <a:spcPct val="0"/>
                </a:spcBef>
                <a:spcAft>
                  <a:spcPct val="0"/>
                </a:spcAft>
              </a:pPr>
              <a:r>
                <a:rPr lang="en-US" sz="4400" b="1" dirty="0">
                  <a:solidFill>
                    <a:srgbClr val="95B8C7">
                      <a:lumMod val="75000"/>
                    </a:srgbClr>
                  </a:solidFill>
                  <a:latin typeface="Arial Black"/>
                  <a:ea typeface="Segoe UI" pitchFamily="34" charset="0"/>
                  <a:cs typeface="Segoe UI" pitchFamily="34" charset="0"/>
                </a:rPr>
                <a:t>Skills</a:t>
              </a:r>
            </a:p>
          </p:txBody>
        </p:sp>
      </p:grpSp>
      <p:grpSp>
        <p:nvGrpSpPr>
          <p:cNvPr id="11" name="Group 10"/>
          <p:cNvGrpSpPr/>
          <p:nvPr/>
        </p:nvGrpSpPr>
        <p:grpSpPr>
          <a:xfrm>
            <a:off x="5239657" y="2066648"/>
            <a:ext cx="4151085" cy="4151085"/>
            <a:chOff x="5239657" y="2066648"/>
            <a:chExt cx="4151085" cy="4151085"/>
          </a:xfrm>
        </p:grpSpPr>
        <p:sp>
          <p:nvSpPr>
            <p:cNvPr id="5" name="Oval 4"/>
            <p:cNvSpPr/>
            <p:nvPr/>
          </p:nvSpPr>
          <p:spPr bwMode="auto">
            <a:xfrm>
              <a:off x="5239657" y="2066648"/>
              <a:ext cx="4151085" cy="4151085"/>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b="1" dirty="0" smtClean="0">
                <a:gradFill>
                  <a:gsLst>
                    <a:gs pos="0">
                      <a:srgbClr val="FFFFFF"/>
                    </a:gs>
                    <a:gs pos="100000">
                      <a:srgbClr val="FFFFFF"/>
                    </a:gs>
                  </a:gsLst>
                  <a:lin ang="5400000" scaled="0"/>
                </a:gradFill>
                <a:latin typeface="Arial Black"/>
                <a:ea typeface="Segoe UI" pitchFamily="34" charset="0"/>
                <a:cs typeface="Segoe UI" pitchFamily="34" charset="0"/>
              </a:endParaRPr>
            </a:p>
          </p:txBody>
        </p:sp>
        <p:sp>
          <p:nvSpPr>
            <p:cNvPr id="8" name="Rectangle 7"/>
            <p:cNvSpPr/>
            <p:nvPr/>
          </p:nvSpPr>
          <p:spPr>
            <a:xfrm>
              <a:off x="5482004" y="3791324"/>
              <a:ext cx="3666389" cy="701731"/>
            </a:xfrm>
            <a:prstGeom prst="rect">
              <a:avLst/>
            </a:prstGeom>
          </p:spPr>
          <p:txBody>
            <a:bodyPr wrap="none">
              <a:spAutoFit/>
            </a:bodyPr>
            <a:lstStyle/>
            <a:p>
              <a:pPr algn="ctr" defTabSz="932472" fontAlgn="base">
                <a:lnSpc>
                  <a:spcPct val="90000"/>
                </a:lnSpc>
                <a:spcBef>
                  <a:spcPct val="0"/>
                </a:spcBef>
                <a:spcAft>
                  <a:spcPct val="0"/>
                </a:spcAft>
              </a:pPr>
              <a:r>
                <a:rPr lang="en-US" sz="4400" b="1" dirty="0" smtClean="0">
                  <a:solidFill>
                    <a:srgbClr val="95B8C7">
                      <a:lumMod val="40000"/>
                      <a:lumOff val="60000"/>
                    </a:srgbClr>
                  </a:solidFill>
                  <a:latin typeface="Arial Black"/>
                  <a:ea typeface="Segoe UI" pitchFamily="34" charset="0"/>
                  <a:cs typeface="Segoe UI" pitchFamily="34" charset="0"/>
                </a:rPr>
                <a:t>Experience</a:t>
              </a:r>
              <a:endParaRPr lang="en-US" sz="4400" b="1" dirty="0">
                <a:solidFill>
                  <a:srgbClr val="95B8C7">
                    <a:lumMod val="40000"/>
                    <a:lumOff val="60000"/>
                  </a:srgbClr>
                </a:solidFill>
                <a:latin typeface="Arial Black"/>
                <a:ea typeface="Segoe UI" pitchFamily="34" charset="0"/>
                <a:cs typeface="Segoe UI" pitchFamily="34" charset="0"/>
              </a:endParaRPr>
            </a:p>
          </p:txBody>
        </p:sp>
      </p:grpSp>
      <p:grpSp>
        <p:nvGrpSpPr>
          <p:cNvPr id="12" name="Group 11"/>
          <p:cNvGrpSpPr/>
          <p:nvPr/>
        </p:nvGrpSpPr>
        <p:grpSpPr>
          <a:xfrm>
            <a:off x="9935028" y="2066648"/>
            <a:ext cx="4151085" cy="4151085"/>
            <a:chOff x="9935028" y="2066648"/>
            <a:chExt cx="4151085" cy="4151085"/>
          </a:xfrm>
        </p:grpSpPr>
        <p:sp>
          <p:nvSpPr>
            <p:cNvPr id="6" name="Oval 5"/>
            <p:cNvSpPr/>
            <p:nvPr/>
          </p:nvSpPr>
          <p:spPr bwMode="auto">
            <a:xfrm>
              <a:off x="9935028" y="2066648"/>
              <a:ext cx="4151085" cy="41510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b="1" dirty="0" smtClean="0">
                <a:gradFill>
                  <a:gsLst>
                    <a:gs pos="0">
                      <a:srgbClr val="FFFFFF"/>
                    </a:gs>
                    <a:gs pos="100000">
                      <a:srgbClr val="FFFFFF"/>
                    </a:gs>
                  </a:gsLst>
                  <a:lin ang="5400000" scaled="0"/>
                </a:gradFill>
                <a:latin typeface="Arial Black"/>
                <a:ea typeface="Segoe UI" pitchFamily="34" charset="0"/>
                <a:cs typeface="Segoe UI" pitchFamily="34" charset="0"/>
              </a:endParaRPr>
            </a:p>
          </p:txBody>
        </p:sp>
        <p:sp>
          <p:nvSpPr>
            <p:cNvPr id="9" name="Rectangle 8"/>
            <p:cNvSpPr/>
            <p:nvPr/>
          </p:nvSpPr>
          <p:spPr>
            <a:xfrm>
              <a:off x="10193405" y="3791324"/>
              <a:ext cx="3634329" cy="701731"/>
            </a:xfrm>
            <a:prstGeom prst="rect">
              <a:avLst/>
            </a:prstGeom>
          </p:spPr>
          <p:txBody>
            <a:bodyPr wrap="none">
              <a:spAutoFit/>
            </a:bodyPr>
            <a:lstStyle/>
            <a:p>
              <a:pPr algn="ctr" defTabSz="932472" fontAlgn="base">
                <a:lnSpc>
                  <a:spcPct val="90000"/>
                </a:lnSpc>
                <a:spcBef>
                  <a:spcPct val="0"/>
                </a:spcBef>
                <a:spcAft>
                  <a:spcPct val="0"/>
                </a:spcAft>
              </a:pPr>
              <a:r>
                <a:rPr lang="en-US" sz="4400" b="1" dirty="0" smtClean="0">
                  <a:gradFill>
                    <a:gsLst>
                      <a:gs pos="0">
                        <a:srgbClr val="FFFFFF"/>
                      </a:gs>
                      <a:gs pos="100000">
                        <a:srgbClr val="FFFFFF"/>
                      </a:gs>
                    </a:gsLst>
                    <a:lin ang="5400000" scaled="0"/>
                  </a:gradFill>
                  <a:latin typeface="Arial Black"/>
                  <a:ea typeface="Segoe UI" pitchFamily="34" charset="0"/>
                  <a:cs typeface="Segoe UI" pitchFamily="34" charset="0"/>
                </a:rPr>
                <a:t>Intangibles</a:t>
              </a:r>
              <a:endParaRPr lang="en-US" sz="4400" b="1" dirty="0">
                <a:gradFill>
                  <a:gsLst>
                    <a:gs pos="0">
                      <a:srgbClr val="FFFFFF"/>
                    </a:gs>
                    <a:gs pos="100000">
                      <a:srgbClr val="FFFFFF"/>
                    </a:gs>
                  </a:gsLst>
                  <a:lin ang="5400000" scaled="0"/>
                </a:gradFill>
                <a:latin typeface="Arial Black"/>
                <a:ea typeface="Segoe UI" pitchFamily="34" charset="0"/>
                <a:cs typeface="Segoe UI" pitchFamily="34" charset="0"/>
              </a:endParaRPr>
            </a:p>
          </p:txBody>
        </p:sp>
      </p:grpSp>
      <p:sp>
        <p:nvSpPr>
          <p:cNvPr id="16" name="Oval 15"/>
          <p:cNvSpPr/>
          <p:nvPr/>
        </p:nvSpPr>
        <p:spPr bwMode="auto">
          <a:xfrm>
            <a:off x="544283" y="2066646"/>
            <a:ext cx="4151085" cy="41510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b="1" dirty="0" smtClean="0">
              <a:gradFill>
                <a:gsLst>
                  <a:gs pos="0">
                    <a:srgbClr val="FFFFFF"/>
                  </a:gs>
                  <a:gs pos="100000">
                    <a:srgbClr val="FFFFFF"/>
                  </a:gs>
                </a:gsLst>
                <a:lin ang="5400000" scaled="0"/>
              </a:gradFill>
              <a:latin typeface="Arial Black"/>
              <a:ea typeface="Segoe UI" pitchFamily="34" charset="0"/>
              <a:cs typeface="Segoe UI" pitchFamily="34" charset="0"/>
            </a:endParaRPr>
          </a:p>
        </p:txBody>
      </p:sp>
      <p:sp>
        <p:nvSpPr>
          <p:cNvPr id="21" name="Rectangle 20"/>
          <p:cNvSpPr/>
          <p:nvPr/>
        </p:nvSpPr>
        <p:spPr>
          <a:xfrm>
            <a:off x="1574088" y="2746161"/>
            <a:ext cx="2305824" cy="923330"/>
          </a:xfrm>
          <a:prstGeom prst="rect">
            <a:avLst/>
          </a:prstGeom>
        </p:spPr>
        <p:txBody>
          <a:bodyPr wrap="none">
            <a:spAutoFit/>
          </a:bodyPr>
          <a:lstStyle/>
          <a:p>
            <a:r>
              <a:rPr lang="en-US" sz="5400" spc="-120" dirty="0">
                <a:ln w="3175">
                  <a:noFill/>
                </a:ln>
                <a:solidFill>
                  <a:srgbClr val="FFFFFF"/>
                </a:solidFill>
                <a:latin typeface="Arial Black"/>
                <a:cs typeface="Arial" panose="020B0604020202020204" pitchFamily="34" charset="0"/>
              </a:rPr>
              <a:t>Traits</a:t>
            </a:r>
          </a:p>
        </p:txBody>
      </p:sp>
      <p:cxnSp>
        <p:nvCxnSpPr>
          <p:cNvPr id="24" name="Straight Connector 23"/>
          <p:cNvCxnSpPr/>
          <p:nvPr/>
        </p:nvCxnSpPr>
        <p:spPr>
          <a:xfrm>
            <a:off x="954310" y="4142188"/>
            <a:ext cx="3331029" cy="0"/>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238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path" presetSubtype="0" accel="50000" decel="50000" fill="hold" nodeType="clickEffect">
                                  <p:stCondLst>
                                    <p:cond delay="0"/>
                                  </p:stCondLst>
                                  <p:childTnLst>
                                    <p:animMotion origin="layout" path="M 3.54167E-6 -0.00058 L 0.17198 0.31385 C 0.2079 0.38464 0.26204 0.42535 0.31857 0.42535 C 0.3827 0.42535 0.43435 0.38464 0.47027 0.31385 L 0.64236 -0.00058 " pathEditMode="relative" rAng="0" ptsTypes="AAAAA">
                                      <p:cBhvr>
                                        <p:cTn id="20" dur="2000" fill="hold"/>
                                        <p:tgtEl>
                                          <p:spTgt spid="10"/>
                                        </p:tgtEl>
                                        <p:attrNameLst>
                                          <p:attrName>ppt_x</p:attrName>
                                          <p:attrName>ppt_y</p:attrName>
                                        </p:attrNameLst>
                                      </p:cBhvr>
                                      <p:rCtr x="32118" y="21296"/>
                                    </p:animMotion>
                                  </p:childTnLst>
                                </p:cTn>
                              </p:par>
                              <p:par>
                                <p:cTn id="21" presetID="37" presetClass="path" presetSubtype="0" accel="50000" decel="50000" fill="hold" nodeType="withEffect">
                                  <p:stCondLst>
                                    <p:cond delay="0"/>
                                  </p:stCondLst>
                                  <p:childTnLst>
                                    <p:animMotion origin="layout" path="M 0.00054 -0.00058 L -0.17112 -0.30691 C -0.20704 -0.37693 -0.26096 -0.4159 -0.31739 -0.4159 C -0.38141 -0.4159 -0.43284 -0.37693 -0.46875 -0.30691 L -0.6403 -0.00058 " pathEditMode="relative" rAng="0" ptsTypes="AAAAA">
                                      <p:cBhvr>
                                        <p:cTn id="22" dur="2000" fill="hold"/>
                                        <p:tgtEl>
                                          <p:spTgt spid="12"/>
                                        </p:tgtEl>
                                        <p:attrNameLst>
                                          <p:attrName>ppt_x</p:attrName>
                                          <p:attrName>ppt_y</p:attrName>
                                        </p:attrNameLst>
                                      </p:cBhvr>
                                      <p:rCtr x="-32042" y="-20775"/>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6" presetClass="emph" presetSubtype="0" fill="hold" grpId="1" nodeType="withEffect">
                                  <p:stCondLst>
                                    <p:cond delay="0"/>
                                  </p:stCondLst>
                                  <p:childTnLst>
                                    <p:animScale>
                                      <p:cBhvr>
                                        <p:cTn id="36" dur="2000" fill="hold"/>
                                        <p:tgtEl>
                                          <p:spTgt spid="16"/>
                                        </p:tgtEl>
                                      </p:cBhvr>
                                      <p:by x="1000000" y="1000000"/>
                                    </p:animScale>
                                  </p:childTnLst>
                                </p:cTn>
                              </p:par>
                              <p:par>
                                <p:cTn id="37" presetID="10" presetClass="exit" presetSubtype="0" fill="hold" nodeType="withEffect">
                                  <p:stCondLst>
                                    <p:cond delay="0"/>
                                  </p:stCondLst>
                                  <p:childTnLst>
                                    <p:animEffect transition="out" filter="fade">
                                      <p:cBhvr>
                                        <p:cTn id="38" dur="500"/>
                                        <p:tgtEl>
                                          <p:spTgt spid="24"/>
                                        </p:tgtEl>
                                      </p:cBhvr>
                                    </p:animEffect>
                                    <p:set>
                                      <p:cBhvr>
                                        <p:cTn id="39"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356233" y="2786417"/>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FFFFFF"/>
                </a:solidFill>
              </a:rPr>
              <a:t>Traits can be identified through behaviors.</a:t>
            </a:r>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24358169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206564" y="1776318"/>
            <a:ext cx="8427197" cy="4401205"/>
          </a:xfrm>
          <a:prstGeom prst="rect">
            <a:avLst/>
          </a:prstGeom>
        </p:spPr>
        <p:txBody>
          <a:bodyPr wrap="square">
            <a:spAutoFit/>
          </a:bodyPr>
          <a:lstStyle/>
          <a:p>
            <a:pPr algn="ctr"/>
            <a:r>
              <a:rPr lang="en-US" sz="4000" dirty="0">
                <a:solidFill>
                  <a:srgbClr val="FFFFFF"/>
                </a:solidFill>
                <a:latin typeface="Arial Black"/>
              </a:rPr>
              <a:t>Past behaviors indicate future </a:t>
            </a:r>
            <a:r>
              <a:rPr lang="en-US" sz="4000" dirty="0" smtClean="0">
                <a:solidFill>
                  <a:srgbClr val="FFFFFF"/>
                </a:solidFill>
                <a:latin typeface="Arial Black"/>
              </a:rPr>
              <a:t>behaviors.</a:t>
            </a:r>
            <a:r>
              <a:rPr lang="en-US" sz="4000" dirty="0">
                <a:solidFill>
                  <a:srgbClr val="FFFFFF"/>
                </a:solidFill>
                <a:latin typeface="Arial Black"/>
              </a:rPr>
              <a:t/>
            </a:r>
            <a:br>
              <a:rPr lang="en-US" sz="4000" dirty="0">
                <a:solidFill>
                  <a:srgbClr val="FFFFFF"/>
                </a:solidFill>
                <a:latin typeface="Arial Black"/>
              </a:rPr>
            </a:br>
            <a:endParaRPr lang="en-US" sz="4000" dirty="0" smtClean="0">
              <a:solidFill>
                <a:srgbClr val="FFFFFF"/>
              </a:solidFill>
              <a:latin typeface="Arial Black"/>
            </a:endParaRPr>
          </a:p>
          <a:p>
            <a:pPr algn="ctr"/>
            <a:r>
              <a:rPr lang="en-US" sz="4000" dirty="0" smtClean="0">
                <a:solidFill>
                  <a:srgbClr val="FFFFFF"/>
                </a:solidFill>
                <a:latin typeface="Arial Black"/>
              </a:rPr>
              <a:t>Focus </a:t>
            </a:r>
            <a:r>
              <a:rPr lang="en-US" sz="4000" dirty="0">
                <a:solidFill>
                  <a:srgbClr val="FFFFFF"/>
                </a:solidFill>
                <a:latin typeface="Arial Black"/>
              </a:rPr>
              <a:t>on </a:t>
            </a:r>
            <a:r>
              <a:rPr lang="en-US" sz="4000" dirty="0" smtClean="0">
                <a:solidFill>
                  <a:srgbClr val="FFFFFF"/>
                </a:solidFill>
                <a:latin typeface="Arial Black"/>
              </a:rPr>
              <a:t>getting candidate to tell </a:t>
            </a:r>
            <a:r>
              <a:rPr lang="en-US" sz="4000" dirty="0">
                <a:solidFill>
                  <a:srgbClr val="FFFFFF"/>
                </a:solidFill>
                <a:latin typeface="Arial Black"/>
              </a:rPr>
              <a:t>you stories. </a:t>
            </a:r>
            <a:br>
              <a:rPr lang="en-US" sz="4000" dirty="0">
                <a:solidFill>
                  <a:srgbClr val="FFFFFF"/>
                </a:solidFill>
                <a:latin typeface="Arial Black"/>
              </a:rPr>
            </a:br>
            <a:endParaRPr lang="en-US" sz="4000" dirty="0" smtClean="0">
              <a:solidFill>
                <a:srgbClr val="FFFFFF"/>
              </a:solidFill>
              <a:latin typeface="Arial Black"/>
            </a:endParaRPr>
          </a:p>
          <a:p>
            <a:pPr algn="ctr"/>
            <a:r>
              <a:rPr lang="en-US" sz="4000" dirty="0" smtClean="0">
                <a:solidFill>
                  <a:srgbClr val="FFFFFF"/>
                </a:solidFill>
                <a:latin typeface="Arial Black"/>
              </a:rPr>
              <a:t>Then </a:t>
            </a:r>
            <a:r>
              <a:rPr lang="en-US" sz="4000" dirty="0">
                <a:solidFill>
                  <a:srgbClr val="FFFFFF"/>
                </a:solidFill>
                <a:latin typeface="Arial Black"/>
              </a:rPr>
              <a:t>interrogate their story.</a:t>
            </a:r>
            <a:endParaRPr lang="en-US" sz="3600" dirty="0">
              <a:solidFill>
                <a:srgbClr val="FFFFFF"/>
              </a:solidFill>
              <a:latin typeface="Arial Black"/>
            </a:endParaRPr>
          </a:p>
        </p:txBody>
      </p:sp>
    </p:spTree>
    <p:extLst>
      <p:ext uri="{BB962C8B-B14F-4D97-AF65-F5344CB8AC3E}">
        <p14:creationId xmlns:p14="http://schemas.microsoft.com/office/powerpoint/2010/main" val="3746545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descr="http://ecx.images-amazon.com/images/I/41d%2B2MQkK3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3455">
            <a:off x="10081493" y="1979082"/>
            <a:ext cx="2922322" cy="40123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98588" y="710414"/>
            <a:ext cx="7315200" cy="6801862"/>
          </a:xfrm>
          <a:prstGeom prst="rect">
            <a:avLst/>
          </a:prstGeom>
        </p:spPr>
        <p:txBody>
          <a:bodyPr>
            <a:spAutoFit/>
          </a:bodyPr>
          <a:lstStyle/>
          <a:p>
            <a:r>
              <a:rPr lang="en-US" sz="4000" dirty="0" smtClean="0">
                <a:solidFill>
                  <a:srgbClr val="FFFFFF"/>
                </a:solidFill>
                <a:latin typeface="Arial Black"/>
              </a:rPr>
              <a:t>Curious</a:t>
            </a:r>
          </a:p>
          <a:p>
            <a:r>
              <a:rPr lang="en-US" sz="4000" dirty="0" smtClean="0">
                <a:solidFill>
                  <a:srgbClr val="FFFFFF"/>
                </a:solidFill>
                <a:latin typeface="Arial Black"/>
              </a:rPr>
              <a:t>Problem Solver</a:t>
            </a:r>
          </a:p>
          <a:p>
            <a:r>
              <a:rPr lang="en-US" sz="4000" dirty="0" smtClean="0">
                <a:solidFill>
                  <a:srgbClr val="FFFFFF"/>
                </a:solidFill>
                <a:latin typeface="Arial Black"/>
              </a:rPr>
              <a:t>Innovator</a:t>
            </a:r>
          </a:p>
          <a:p>
            <a:r>
              <a:rPr lang="en-US" sz="4000" dirty="0" smtClean="0">
                <a:solidFill>
                  <a:srgbClr val="FFFFFF"/>
                </a:solidFill>
                <a:latin typeface="Arial Black"/>
              </a:rPr>
              <a:t>Self-Motivated</a:t>
            </a:r>
          </a:p>
          <a:p>
            <a:r>
              <a:rPr lang="en-US" sz="4000" dirty="0" smtClean="0">
                <a:solidFill>
                  <a:srgbClr val="FFFFFF"/>
                </a:solidFill>
                <a:latin typeface="Arial Black"/>
              </a:rPr>
              <a:t>Situationally Aware</a:t>
            </a:r>
          </a:p>
          <a:p>
            <a:r>
              <a:rPr lang="en-US" sz="4000" dirty="0" smtClean="0">
                <a:solidFill>
                  <a:srgbClr val="FFFFFF"/>
                </a:solidFill>
                <a:latin typeface="Arial Black"/>
              </a:rPr>
              <a:t>Detail Oriented</a:t>
            </a:r>
          </a:p>
          <a:p>
            <a:r>
              <a:rPr lang="en-US" sz="4000" dirty="0" smtClean="0">
                <a:solidFill>
                  <a:srgbClr val="FFFFFF"/>
                </a:solidFill>
                <a:latin typeface="Arial Black"/>
              </a:rPr>
              <a:t>Driven </a:t>
            </a:r>
            <a:r>
              <a:rPr lang="en-US" sz="4000" dirty="0">
                <a:solidFill>
                  <a:srgbClr val="FFFFFF"/>
                </a:solidFill>
                <a:latin typeface="Arial Black"/>
              </a:rPr>
              <a:t>to </a:t>
            </a:r>
            <a:r>
              <a:rPr lang="en-US" sz="4000" dirty="0" smtClean="0">
                <a:solidFill>
                  <a:srgbClr val="FFFFFF"/>
                </a:solidFill>
                <a:latin typeface="Arial Black"/>
              </a:rPr>
              <a:t>Mastery</a:t>
            </a:r>
          </a:p>
          <a:p>
            <a:r>
              <a:rPr lang="en-US" sz="4000" dirty="0" smtClean="0">
                <a:solidFill>
                  <a:srgbClr val="FFFFFF"/>
                </a:solidFill>
                <a:latin typeface="Arial Black"/>
              </a:rPr>
              <a:t>Coachable</a:t>
            </a:r>
          </a:p>
          <a:p>
            <a:r>
              <a:rPr lang="en-US" sz="4000" dirty="0" smtClean="0">
                <a:solidFill>
                  <a:srgbClr val="FFFFFF"/>
                </a:solidFill>
                <a:latin typeface="Arial Black"/>
              </a:rPr>
              <a:t>Passionate</a:t>
            </a:r>
          </a:p>
          <a:p>
            <a:r>
              <a:rPr lang="en-US" sz="4000" dirty="0" smtClean="0">
                <a:solidFill>
                  <a:srgbClr val="FFFFFF"/>
                </a:solidFill>
                <a:latin typeface="Arial Black"/>
              </a:rPr>
              <a:t>Desires </a:t>
            </a:r>
            <a:r>
              <a:rPr lang="en-US" sz="4000" dirty="0">
                <a:solidFill>
                  <a:srgbClr val="FFFFFF"/>
                </a:solidFill>
                <a:latin typeface="Arial Black"/>
              </a:rPr>
              <a:t>to Help </a:t>
            </a:r>
            <a:r>
              <a:rPr lang="en-US" sz="4000" dirty="0" smtClean="0">
                <a:solidFill>
                  <a:srgbClr val="FFFFFF"/>
                </a:solidFill>
                <a:latin typeface="Arial Black"/>
              </a:rPr>
              <a:t>Others</a:t>
            </a:r>
          </a:p>
          <a:p>
            <a:r>
              <a:rPr lang="en-US" sz="4000" dirty="0" smtClean="0">
                <a:solidFill>
                  <a:srgbClr val="FFFFFF"/>
                </a:solidFill>
                <a:latin typeface="Arial Black"/>
              </a:rPr>
              <a:t>Takes Initiative</a:t>
            </a:r>
            <a:endParaRPr lang="en-US" sz="3600" dirty="0">
              <a:solidFill>
                <a:srgbClr val="FFFFFF"/>
              </a:solidFill>
              <a:latin typeface="Arial Black"/>
            </a:endParaRPr>
          </a:p>
        </p:txBody>
      </p:sp>
    </p:spTree>
    <p:extLst>
      <p:ext uri="{BB962C8B-B14F-4D97-AF65-F5344CB8AC3E}">
        <p14:creationId xmlns:p14="http://schemas.microsoft.com/office/powerpoint/2010/main" val="3963294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500"/>
                                        <p:tgtEl>
                                          <p:spTgt spid="10">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500"/>
                                        <p:tgtEl>
                                          <p:spTgt spid="10">
                                            <p:txEl>
                                              <p:pRg st="3" end="3"/>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500"/>
                                        <p:tgtEl>
                                          <p:spTgt spid="10">
                                            <p:txEl>
                                              <p:pRg st="6" end="6"/>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10">
                                            <p:txEl>
                                              <p:pRg st="7" end="7"/>
                                            </p:txEl>
                                          </p:spTgt>
                                        </p:tgtEl>
                                        <p:attrNameLst>
                                          <p:attrName>style.visibility</p:attrName>
                                        </p:attrNameLst>
                                      </p:cBhvr>
                                      <p:to>
                                        <p:strVal val="visible"/>
                                      </p:to>
                                    </p:set>
                                    <p:animEffect transition="in" filter="fade">
                                      <p:cBhvr>
                                        <p:cTn id="40" dur="500"/>
                                        <p:tgtEl>
                                          <p:spTgt spid="10">
                                            <p:txEl>
                                              <p:pRg st="7" end="7"/>
                                            </p:txEl>
                                          </p:spTgt>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0">
                                            <p:txEl>
                                              <p:pRg st="8" end="8"/>
                                            </p:txEl>
                                          </p:spTgt>
                                        </p:tgtEl>
                                        <p:attrNameLst>
                                          <p:attrName>style.visibility</p:attrName>
                                        </p:attrNameLst>
                                      </p:cBhvr>
                                      <p:to>
                                        <p:strVal val="visible"/>
                                      </p:to>
                                    </p:set>
                                    <p:animEffect transition="in" filter="fade">
                                      <p:cBhvr>
                                        <p:cTn id="44" dur="500"/>
                                        <p:tgtEl>
                                          <p:spTgt spid="10">
                                            <p:txEl>
                                              <p:pRg st="8" end="8"/>
                                            </p:txEl>
                                          </p:spTgt>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0">
                                            <p:txEl>
                                              <p:pRg st="9" end="9"/>
                                            </p:txEl>
                                          </p:spTgt>
                                        </p:tgtEl>
                                        <p:attrNameLst>
                                          <p:attrName>style.visibility</p:attrName>
                                        </p:attrNameLst>
                                      </p:cBhvr>
                                      <p:to>
                                        <p:strVal val="visible"/>
                                      </p:to>
                                    </p:set>
                                    <p:animEffect transition="in" filter="fade">
                                      <p:cBhvr>
                                        <p:cTn id="48" dur="500"/>
                                        <p:tgtEl>
                                          <p:spTgt spid="10">
                                            <p:txEl>
                                              <p:pRg st="9" end="9"/>
                                            </p:txEl>
                                          </p:spTgt>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0">
                                            <p:txEl>
                                              <p:pRg st="10" end="10"/>
                                            </p:txEl>
                                          </p:spTgt>
                                        </p:tgtEl>
                                        <p:attrNameLst>
                                          <p:attrName>style.visibility</p:attrName>
                                        </p:attrNameLst>
                                      </p:cBhvr>
                                      <p:to>
                                        <p:strVal val="visible"/>
                                      </p:to>
                                    </p:set>
                                    <p:animEffect transition="in" filter="fade">
                                      <p:cBhvr>
                                        <p:cTn id="52"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32185" y="1487244"/>
            <a:ext cx="933589" cy="1209562"/>
          </a:xfrm>
          <a:prstGeom prst="rect">
            <a:avLst/>
          </a:prstGeom>
          <a:noFill/>
        </p:spPr>
        <p:txBody>
          <a:bodyPr wrap="none" lIns="182880" tIns="146304" rIns="182880" bIns="146304" rtlCol="0">
            <a:spAutoFit/>
          </a:bodyPr>
          <a:lstStyle/>
          <a:p>
            <a:pPr>
              <a:lnSpc>
                <a:spcPct val="90000"/>
              </a:lnSpc>
              <a:spcAft>
                <a:spcPts val="1800"/>
              </a:spcAft>
            </a:pPr>
            <a:r>
              <a:rPr lang="en-US" sz="6600" dirty="0" smtClean="0">
                <a:solidFill>
                  <a:srgbClr val="F6BF0C"/>
                </a:solidFill>
                <a:latin typeface="Arial Black"/>
              </a:rPr>
              <a:t>5</a:t>
            </a:r>
          </a:p>
        </p:txBody>
      </p:sp>
      <p:sp>
        <p:nvSpPr>
          <p:cNvPr id="5" name="TextBox 4"/>
          <p:cNvSpPr txBox="1"/>
          <p:nvPr/>
        </p:nvSpPr>
        <p:spPr>
          <a:xfrm>
            <a:off x="932185" y="2487930"/>
            <a:ext cx="933589" cy="1209562"/>
          </a:xfrm>
          <a:prstGeom prst="rect">
            <a:avLst/>
          </a:prstGeom>
          <a:noFill/>
        </p:spPr>
        <p:txBody>
          <a:bodyPr wrap="none" lIns="182880" tIns="146304" rIns="182880" bIns="146304" rtlCol="0">
            <a:spAutoFit/>
          </a:bodyPr>
          <a:lstStyle/>
          <a:p>
            <a:pPr>
              <a:lnSpc>
                <a:spcPct val="90000"/>
              </a:lnSpc>
              <a:spcAft>
                <a:spcPts val="1800"/>
              </a:spcAft>
            </a:pPr>
            <a:r>
              <a:rPr lang="en-US" sz="6600" dirty="0" smtClean="0">
                <a:solidFill>
                  <a:srgbClr val="F6BF0C"/>
                </a:solidFill>
                <a:latin typeface="Arial Black"/>
              </a:rPr>
              <a:t>4</a:t>
            </a:r>
          </a:p>
        </p:txBody>
      </p:sp>
      <p:sp>
        <p:nvSpPr>
          <p:cNvPr id="6" name="TextBox 5"/>
          <p:cNvSpPr txBox="1"/>
          <p:nvPr/>
        </p:nvSpPr>
        <p:spPr>
          <a:xfrm>
            <a:off x="932185" y="3488616"/>
            <a:ext cx="933589" cy="1209562"/>
          </a:xfrm>
          <a:prstGeom prst="rect">
            <a:avLst/>
          </a:prstGeom>
          <a:noFill/>
        </p:spPr>
        <p:txBody>
          <a:bodyPr wrap="none" lIns="182880" tIns="146304" rIns="182880" bIns="146304" rtlCol="0">
            <a:spAutoFit/>
          </a:bodyPr>
          <a:lstStyle/>
          <a:p>
            <a:pPr>
              <a:lnSpc>
                <a:spcPct val="90000"/>
              </a:lnSpc>
              <a:spcAft>
                <a:spcPts val="1800"/>
              </a:spcAft>
            </a:pPr>
            <a:r>
              <a:rPr lang="en-US" sz="6600" dirty="0">
                <a:solidFill>
                  <a:srgbClr val="F6BF0C"/>
                </a:solidFill>
                <a:latin typeface="Arial Black"/>
              </a:rPr>
              <a:t>3</a:t>
            </a:r>
            <a:endParaRPr lang="en-US" sz="6600" dirty="0" smtClean="0">
              <a:solidFill>
                <a:srgbClr val="F6BF0C"/>
              </a:solidFill>
              <a:latin typeface="Arial Black"/>
            </a:endParaRPr>
          </a:p>
        </p:txBody>
      </p:sp>
      <p:sp>
        <p:nvSpPr>
          <p:cNvPr id="7" name="TextBox 6"/>
          <p:cNvSpPr txBox="1"/>
          <p:nvPr/>
        </p:nvSpPr>
        <p:spPr>
          <a:xfrm>
            <a:off x="932185" y="4489302"/>
            <a:ext cx="933589" cy="1209562"/>
          </a:xfrm>
          <a:prstGeom prst="rect">
            <a:avLst/>
          </a:prstGeom>
          <a:noFill/>
        </p:spPr>
        <p:txBody>
          <a:bodyPr wrap="none" lIns="182880" tIns="146304" rIns="182880" bIns="146304" rtlCol="0">
            <a:spAutoFit/>
          </a:bodyPr>
          <a:lstStyle/>
          <a:p>
            <a:pPr>
              <a:lnSpc>
                <a:spcPct val="90000"/>
              </a:lnSpc>
              <a:spcAft>
                <a:spcPts val="1800"/>
              </a:spcAft>
            </a:pPr>
            <a:r>
              <a:rPr lang="en-US" sz="6600" dirty="0" smtClean="0">
                <a:solidFill>
                  <a:srgbClr val="F6BF0C"/>
                </a:solidFill>
                <a:latin typeface="Arial Black"/>
              </a:rPr>
              <a:t>2</a:t>
            </a:r>
          </a:p>
        </p:txBody>
      </p:sp>
      <p:sp>
        <p:nvSpPr>
          <p:cNvPr id="8" name="TextBox 7"/>
          <p:cNvSpPr txBox="1"/>
          <p:nvPr/>
        </p:nvSpPr>
        <p:spPr>
          <a:xfrm>
            <a:off x="932184" y="5489988"/>
            <a:ext cx="933589" cy="1209562"/>
          </a:xfrm>
          <a:prstGeom prst="rect">
            <a:avLst/>
          </a:prstGeom>
          <a:noFill/>
        </p:spPr>
        <p:txBody>
          <a:bodyPr wrap="none" lIns="182880" tIns="146304" rIns="182880" bIns="146304" rtlCol="0">
            <a:spAutoFit/>
          </a:bodyPr>
          <a:lstStyle/>
          <a:p>
            <a:pPr>
              <a:lnSpc>
                <a:spcPct val="90000"/>
              </a:lnSpc>
              <a:spcAft>
                <a:spcPts val="1800"/>
              </a:spcAft>
            </a:pPr>
            <a:r>
              <a:rPr lang="en-US" sz="6600" dirty="0" smtClean="0">
                <a:solidFill>
                  <a:srgbClr val="F6BF0C"/>
                </a:solidFill>
                <a:latin typeface="Arial Black"/>
              </a:rPr>
              <a:t>1</a:t>
            </a:r>
          </a:p>
        </p:txBody>
      </p:sp>
      <p:sp>
        <p:nvSpPr>
          <p:cNvPr id="3" name="Rectangle 2"/>
          <p:cNvSpPr/>
          <p:nvPr/>
        </p:nvSpPr>
        <p:spPr>
          <a:xfrm>
            <a:off x="1651461" y="1830691"/>
            <a:ext cx="12440777" cy="4955203"/>
          </a:xfrm>
          <a:prstGeom prst="rect">
            <a:avLst/>
          </a:prstGeom>
        </p:spPr>
        <p:txBody>
          <a:bodyPr wrap="square">
            <a:spAutoFit/>
          </a:bodyPr>
          <a:lstStyle/>
          <a:p>
            <a:pPr algn="ctr"/>
            <a:r>
              <a:rPr lang="en-US" sz="3200" dirty="0">
                <a:solidFill>
                  <a:srgbClr val="F6BF0C"/>
                </a:solidFill>
                <a:latin typeface="Arial Black"/>
              </a:rPr>
              <a:t>Curious </a:t>
            </a:r>
            <a:r>
              <a:rPr lang="en-US" sz="3200" dirty="0">
                <a:solidFill>
                  <a:srgbClr val="FFFFFF"/>
                </a:solidFill>
                <a:latin typeface="Arial Black"/>
              </a:rPr>
              <a:t>by nature, constant pursuit of knowledge </a:t>
            </a:r>
            <a:endParaRPr lang="en-US" sz="3200" dirty="0" smtClean="0">
              <a:solidFill>
                <a:srgbClr val="FFFFFF"/>
              </a:solidFill>
              <a:latin typeface="Arial Black"/>
            </a:endParaRPr>
          </a:p>
          <a:p>
            <a:pPr algn="ctr"/>
            <a:endParaRPr lang="en-US" sz="3200" dirty="0" smtClean="0">
              <a:solidFill>
                <a:srgbClr val="FFFFFF"/>
              </a:solidFill>
              <a:latin typeface="Arial Black"/>
            </a:endParaRPr>
          </a:p>
          <a:p>
            <a:pPr algn="ctr"/>
            <a:r>
              <a:rPr lang="en-US" sz="3200" dirty="0" smtClean="0">
                <a:solidFill>
                  <a:srgbClr val="FFFFFF"/>
                </a:solidFill>
                <a:latin typeface="Arial Black"/>
              </a:rPr>
              <a:t>Enjoys </a:t>
            </a:r>
            <a:r>
              <a:rPr lang="en-US" sz="3200" dirty="0">
                <a:solidFill>
                  <a:srgbClr val="FFFFFF"/>
                </a:solidFill>
                <a:latin typeface="Arial Black"/>
              </a:rPr>
              <a:t>being pushed </a:t>
            </a:r>
            <a:r>
              <a:rPr lang="en-US" sz="3200" dirty="0">
                <a:solidFill>
                  <a:srgbClr val="F6BF0C"/>
                </a:solidFill>
                <a:latin typeface="Arial Black"/>
              </a:rPr>
              <a:t>outside comfort zone </a:t>
            </a:r>
            <a:endParaRPr lang="en-US" sz="3200" dirty="0" smtClean="0">
              <a:solidFill>
                <a:srgbClr val="F6BF0C"/>
              </a:solidFill>
              <a:latin typeface="Arial Black"/>
            </a:endParaRPr>
          </a:p>
          <a:p>
            <a:pPr algn="ctr"/>
            <a:endParaRPr lang="en-US" sz="3200" dirty="0" smtClean="0">
              <a:solidFill>
                <a:srgbClr val="FFFFFF"/>
              </a:solidFill>
              <a:latin typeface="Arial Black"/>
            </a:endParaRPr>
          </a:p>
          <a:p>
            <a:pPr algn="ctr"/>
            <a:r>
              <a:rPr lang="en-US" sz="3200" dirty="0" smtClean="0">
                <a:solidFill>
                  <a:srgbClr val="F6BF0C"/>
                </a:solidFill>
                <a:latin typeface="Arial Black"/>
              </a:rPr>
              <a:t>Sets </a:t>
            </a:r>
            <a:r>
              <a:rPr lang="en-US" sz="3200" dirty="0">
                <a:solidFill>
                  <a:srgbClr val="F6BF0C"/>
                </a:solidFill>
                <a:latin typeface="Arial Black"/>
              </a:rPr>
              <a:t>goals </a:t>
            </a:r>
            <a:r>
              <a:rPr lang="en-US" sz="3200" dirty="0">
                <a:solidFill>
                  <a:srgbClr val="FFFFFF"/>
                </a:solidFill>
                <a:latin typeface="Arial Black"/>
              </a:rPr>
              <a:t>and practices to get better </a:t>
            </a:r>
            <a:endParaRPr lang="en-US" sz="3200" dirty="0" smtClean="0">
              <a:solidFill>
                <a:srgbClr val="FFFFFF"/>
              </a:solidFill>
              <a:latin typeface="Arial Black"/>
            </a:endParaRPr>
          </a:p>
          <a:p>
            <a:pPr algn="ctr"/>
            <a:endParaRPr lang="en-US" sz="3200" dirty="0" smtClean="0">
              <a:solidFill>
                <a:srgbClr val="FFFFFF"/>
              </a:solidFill>
              <a:latin typeface="Arial Black"/>
            </a:endParaRPr>
          </a:p>
          <a:p>
            <a:pPr algn="ctr"/>
            <a:r>
              <a:rPr lang="en-US" sz="3200" dirty="0" smtClean="0">
                <a:solidFill>
                  <a:srgbClr val="F6BF0C"/>
                </a:solidFill>
                <a:latin typeface="Arial Black"/>
              </a:rPr>
              <a:t>Self </a:t>
            </a:r>
            <a:r>
              <a:rPr lang="en-US" sz="3200" dirty="0">
                <a:solidFill>
                  <a:srgbClr val="F6BF0C"/>
                </a:solidFill>
                <a:latin typeface="Arial Black"/>
              </a:rPr>
              <a:t>Directed</a:t>
            </a:r>
            <a:r>
              <a:rPr lang="en-US" sz="3200" dirty="0">
                <a:solidFill>
                  <a:srgbClr val="FFFFFF"/>
                </a:solidFill>
                <a:latin typeface="Arial Black"/>
              </a:rPr>
              <a:t>, </a:t>
            </a:r>
            <a:r>
              <a:rPr lang="en-US" sz="3200" dirty="0">
                <a:solidFill>
                  <a:srgbClr val="F6BF0C"/>
                </a:solidFill>
                <a:latin typeface="Arial Black"/>
              </a:rPr>
              <a:t>Takes </a:t>
            </a:r>
            <a:r>
              <a:rPr lang="en-US" sz="3200" dirty="0" smtClean="0">
                <a:solidFill>
                  <a:srgbClr val="F6BF0C"/>
                </a:solidFill>
                <a:latin typeface="Arial Black"/>
              </a:rPr>
              <a:t>Initiative</a:t>
            </a:r>
          </a:p>
          <a:p>
            <a:pPr algn="ctr"/>
            <a:r>
              <a:rPr lang="en-US" sz="3200" dirty="0" smtClean="0">
                <a:solidFill>
                  <a:srgbClr val="FFFFFF"/>
                </a:solidFill>
                <a:latin typeface="Arial Black"/>
              </a:rPr>
              <a:t> </a:t>
            </a:r>
          </a:p>
          <a:p>
            <a:pPr algn="ctr"/>
            <a:r>
              <a:rPr lang="en-US" sz="3200" dirty="0" smtClean="0">
                <a:solidFill>
                  <a:srgbClr val="F6BF0C"/>
                </a:solidFill>
                <a:latin typeface="Arial Black"/>
              </a:rPr>
              <a:t>Engages</a:t>
            </a:r>
            <a:r>
              <a:rPr lang="en-US" sz="3200" dirty="0" smtClean="0">
                <a:solidFill>
                  <a:srgbClr val="FFFFFF"/>
                </a:solidFill>
                <a:latin typeface="Arial Black"/>
              </a:rPr>
              <a:t> </a:t>
            </a:r>
            <a:r>
              <a:rPr lang="en-US" sz="3200" dirty="0">
                <a:solidFill>
                  <a:srgbClr val="FFFFFF"/>
                </a:solidFill>
                <a:latin typeface="Arial Black"/>
              </a:rPr>
              <a:t>growth </a:t>
            </a:r>
            <a:r>
              <a:rPr lang="en-US" sz="3200" dirty="0" smtClean="0">
                <a:solidFill>
                  <a:srgbClr val="FFFFFF"/>
                </a:solidFill>
                <a:latin typeface="Arial Black"/>
              </a:rPr>
              <a:t>opportunities </a:t>
            </a:r>
            <a:r>
              <a:rPr lang="en-US" sz="3200" dirty="0">
                <a:solidFill>
                  <a:srgbClr val="FFFFFF"/>
                </a:solidFill>
                <a:latin typeface="Arial Black"/>
              </a:rPr>
              <a:t>when directed.</a:t>
            </a:r>
            <a:br>
              <a:rPr lang="en-US" sz="3200" dirty="0">
                <a:solidFill>
                  <a:srgbClr val="FFFFFF"/>
                </a:solidFill>
                <a:latin typeface="Arial Black"/>
              </a:rPr>
            </a:br>
            <a:endParaRPr lang="en-US" sz="2800" dirty="0">
              <a:solidFill>
                <a:srgbClr val="505050"/>
              </a:solidFill>
              <a:latin typeface="Arial Black"/>
            </a:endParaRPr>
          </a:p>
        </p:txBody>
      </p:sp>
    </p:spTree>
    <p:extLst>
      <p:ext uri="{BB962C8B-B14F-4D97-AF65-F5344CB8AC3E}">
        <p14:creationId xmlns:p14="http://schemas.microsoft.com/office/powerpoint/2010/main" val="517779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98587" y="683391"/>
            <a:ext cx="9682163" cy="2876550"/>
          </a:xfrm>
        </p:spPr>
        <p:txBody>
          <a:bodyPr/>
          <a:lstStyle/>
          <a:p>
            <a:r>
              <a:rPr lang="en-US" sz="4000" dirty="0" smtClean="0"/>
              <a:t>Candidates with Tableau Skills</a:t>
            </a:r>
            <a:endParaRPr lang="en-US" sz="4000" dirty="0"/>
          </a:p>
        </p:txBody>
      </p:sp>
      <p:pic>
        <p:nvPicPr>
          <p:cNvPr id="6" name="Picture 5"/>
          <p:cNvPicPr>
            <a:picLocks noChangeAspect="1"/>
          </p:cNvPicPr>
          <p:nvPr/>
        </p:nvPicPr>
        <p:blipFill>
          <a:blip r:embed="rId3"/>
          <a:stretch>
            <a:fillRect/>
          </a:stretch>
        </p:blipFill>
        <p:spPr>
          <a:xfrm>
            <a:off x="1027322" y="2121666"/>
            <a:ext cx="10053428" cy="5321353"/>
          </a:xfrm>
          <a:prstGeom prst="rect">
            <a:avLst/>
          </a:prstGeom>
        </p:spPr>
      </p:pic>
    </p:spTree>
    <p:extLst>
      <p:ext uri="{BB962C8B-B14F-4D97-AF65-F5344CB8AC3E}">
        <p14:creationId xmlns:p14="http://schemas.microsoft.com/office/powerpoint/2010/main" val="184338212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orig11.deviantart.net/8649/f/2013/260/a/8/winged_unicorn_by_discoverie-d6mopa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87212"/>
            <a:ext cx="9525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9858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p:nvPr/>
        </p:nvCxnSpPr>
        <p:spPr>
          <a:xfrm>
            <a:off x="1516007" y="4643487"/>
            <a:ext cx="11363922" cy="0"/>
          </a:xfrm>
          <a:prstGeom prst="line">
            <a:avLst/>
          </a:prstGeom>
          <a:ln w="762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itle 3"/>
          <p:cNvSpPr>
            <a:spLocks noGrp="1"/>
          </p:cNvSpPr>
          <p:nvPr>
            <p:ph type="title" idx="4294967295"/>
          </p:nvPr>
        </p:nvSpPr>
        <p:spPr>
          <a:xfrm>
            <a:off x="10282238" y="3494088"/>
            <a:ext cx="4348162" cy="1079500"/>
          </a:xfrm>
        </p:spPr>
        <p:txBody>
          <a:bodyPr/>
          <a:lstStyle/>
          <a:p>
            <a:pPr algn="r"/>
            <a:r>
              <a:rPr lang="en-US" dirty="0" smtClean="0">
                <a:solidFill>
                  <a:schemeClr val="bg2">
                    <a:lumMod val="50000"/>
                  </a:schemeClr>
                </a:solidFill>
              </a:rPr>
              <a:t>IT</a:t>
            </a:r>
            <a:endParaRPr lang="en-US" dirty="0">
              <a:solidFill>
                <a:schemeClr val="bg2">
                  <a:lumMod val="50000"/>
                </a:schemeClr>
              </a:solidFill>
            </a:endParaRPr>
          </a:p>
        </p:txBody>
      </p:sp>
      <p:sp>
        <p:nvSpPr>
          <p:cNvPr id="25" name="Title 3"/>
          <p:cNvSpPr txBox="1">
            <a:spLocks/>
          </p:cNvSpPr>
          <p:nvPr/>
        </p:nvSpPr>
        <p:spPr>
          <a:xfrm>
            <a:off x="1516007" y="34939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dirty="0">
                <a:solidFill>
                  <a:srgbClr val="EAEAEA">
                    <a:lumMod val="50000"/>
                  </a:srgbClr>
                </a:solidFill>
              </a:rPr>
              <a:t>Business</a:t>
            </a:r>
          </a:p>
        </p:txBody>
      </p:sp>
      <p:grpSp>
        <p:nvGrpSpPr>
          <p:cNvPr id="2" name="Group 1"/>
          <p:cNvGrpSpPr/>
          <p:nvPr/>
        </p:nvGrpSpPr>
        <p:grpSpPr>
          <a:xfrm>
            <a:off x="3491760" y="178507"/>
            <a:ext cx="7834053" cy="7767602"/>
            <a:chOff x="3491760" y="178507"/>
            <a:chExt cx="7834053" cy="7767602"/>
          </a:xfrm>
        </p:grpSpPr>
        <p:cxnSp>
          <p:nvCxnSpPr>
            <p:cNvPr id="22" name="Straight Connector 21"/>
            <p:cNvCxnSpPr/>
            <p:nvPr/>
          </p:nvCxnSpPr>
          <p:spPr>
            <a:xfrm>
              <a:off x="7121768" y="231950"/>
              <a:ext cx="0" cy="7663165"/>
            </a:xfrm>
            <a:prstGeom prst="line">
              <a:avLst/>
            </a:prstGeom>
            <a:ln w="762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itle 3"/>
            <p:cNvSpPr txBox="1">
              <a:spLocks/>
            </p:cNvSpPr>
            <p:nvPr/>
          </p:nvSpPr>
          <p:spPr>
            <a:xfrm>
              <a:off x="7402112" y="1785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EAEAEA">
                      <a:lumMod val="50000"/>
                    </a:srgbClr>
                  </a:solidFill>
                </a:rPr>
                <a:t>Strategic</a:t>
              </a:r>
            </a:p>
          </p:txBody>
        </p:sp>
        <p:sp>
          <p:nvSpPr>
            <p:cNvPr id="26" name="Title 3"/>
            <p:cNvSpPr txBox="1">
              <a:spLocks/>
            </p:cNvSpPr>
            <p:nvPr/>
          </p:nvSpPr>
          <p:spPr>
            <a:xfrm>
              <a:off x="3491760" y="68665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EAEAEA">
                      <a:lumMod val="50000"/>
                    </a:srgbClr>
                  </a:solidFill>
                </a:rPr>
                <a:t>Tactical</a:t>
              </a:r>
            </a:p>
          </p:txBody>
        </p:sp>
      </p:grpSp>
    </p:spTree>
    <p:extLst>
      <p:ext uri="{BB962C8B-B14F-4D97-AF65-F5344CB8AC3E}">
        <p14:creationId xmlns:p14="http://schemas.microsoft.com/office/powerpoint/2010/main" val="4029122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3"/>
          <p:cNvSpPr txBox="1">
            <a:spLocks/>
          </p:cNvSpPr>
          <p:nvPr/>
        </p:nvSpPr>
        <p:spPr>
          <a:xfrm>
            <a:off x="8683064" y="3646387"/>
            <a:ext cx="4349265"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r"/>
            <a:r>
              <a:rPr>
                <a:solidFill>
                  <a:srgbClr val="FFFFFF">
                    <a:lumMod val="75000"/>
                  </a:srgbClr>
                </a:solidFill>
              </a:rPr>
              <a:t>IT</a:t>
            </a:r>
          </a:p>
        </p:txBody>
      </p:sp>
      <p:sp>
        <p:nvSpPr>
          <p:cNvPr id="15" name="Title 3"/>
          <p:cNvSpPr txBox="1">
            <a:spLocks/>
          </p:cNvSpPr>
          <p:nvPr/>
        </p:nvSpPr>
        <p:spPr>
          <a:xfrm>
            <a:off x="1668407" y="36463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Business</a:t>
            </a:r>
          </a:p>
        </p:txBody>
      </p:sp>
      <p:sp>
        <p:nvSpPr>
          <p:cNvPr id="16" name="Title 3"/>
          <p:cNvSpPr txBox="1">
            <a:spLocks/>
          </p:cNvSpPr>
          <p:nvPr/>
        </p:nvSpPr>
        <p:spPr>
          <a:xfrm>
            <a:off x="7554512" y="3309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Strategic</a:t>
            </a:r>
          </a:p>
        </p:txBody>
      </p:sp>
      <p:sp>
        <p:nvSpPr>
          <p:cNvPr id="27" name="Title 3"/>
          <p:cNvSpPr txBox="1">
            <a:spLocks/>
          </p:cNvSpPr>
          <p:nvPr/>
        </p:nvSpPr>
        <p:spPr>
          <a:xfrm>
            <a:off x="7497703" y="70189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Tactical</a:t>
            </a:r>
          </a:p>
        </p:txBody>
      </p:sp>
      <p:cxnSp>
        <p:nvCxnSpPr>
          <p:cNvPr id="5" name="Straight Connector 4"/>
          <p:cNvCxnSpPr/>
          <p:nvPr/>
        </p:nvCxnSpPr>
        <p:spPr>
          <a:xfrm>
            <a:off x="1516007" y="4643487"/>
            <a:ext cx="1136392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21768" y="231950"/>
            <a:ext cx="0" cy="7663165"/>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itle 3" hidden="1"/>
          <p:cNvSpPr>
            <a:spLocks noGrp="1"/>
          </p:cNvSpPr>
          <p:nvPr>
            <p:ph type="title" idx="4294967295"/>
          </p:nvPr>
        </p:nvSpPr>
        <p:spPr>
          <a:xfrm>
            <a:off x="10282238" y="3494088"/>
            <a:ext cx="4348162" cy="1079500"/>
          </a:xfrm>
        </p:spPr>
        <p:txBody>
          <a:bodyPr/>
          <a:lstStyle/>
          <a:p>
            <a:pPr algn="r"/>
            <a:r>
              <a:rPr lang="en-US" dirty="0" smtClean="0">
                <a:solidFill>
                  <a:schemeClr val="bg1">
                    <a:lumMod val="75000"/>
                  </a:schemeClr>
                </a:solidFill>
              </a:rPr>
              <a:t>IT</a:t>
            </a:r>
            <a:endParaRPr lang="en-US" dirty="0">
              <a:solidFill>
                <a:schemeClr val="bg1">
                  <a:lumMod val="75000"/>
                </a:schemeClr>
              </a:solidFill>
            </a:endParaRPr>
          </a:p>
        </p:txBody>
      </p:sp>
      <p:sp>
        <p:nvSpPr>
          <p:cNvPr id="25" name="Title 3" hidden="1"/>
          <p:cNvSpPr txBox="1">
            <a:spLocks/>
          </p:cNvSpPr>
          <p:nvPr/>
        </p:nvSpPr>
        <p:spPr>
          <a:xfrm>
            <a:off x="1516007" y="34939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Business</a:t>
            </a:r>
          </a:p>
        </p:txBody>
      </p:sp>
      <p:sp>
        <p:nvSpPr>
          <p:cNvPr id="23" name="Title 3" hidden="1"/>
          <p:cNvSpPr txBox="1">
            <a:spLocks/>
          </p:cNvSpPr>
          <p:nvPr/>
        </p:nvSpPr>
        <p:spPr>
          <a:xfrm>
            <a:off x="7402112" y="1785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Strategic</a:t>
            </a:r>
          </a:p>
        </p:txBody>
      </p:sp>
      <p:sp>
        <p:nvSpPr>
          <p:cNvPr id="26" name="Title 3" hidden="1"/>
          <p:cNvSpPr txBox="1">
            <a:spLocks/>
          </p:cNvSpPr>
          <p:nvPr/>
        </p:nvSpPr>
        <p:spPr>
          <a:xfrm>
            <a:off x="3491760" y="68665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Tactical</a:t>
            </a:r>
          </a:p>
        </p:txBody>
      </p:sp>
      <p:sp>
        <p:nvSpPr>
          <p:cNvPr id="2" name="Oval 1"/>
          <p:cNvSpPr/>
          <p:nvPr/>
        </p:nvSpPr>
        <p:spPr bwMode="auto">
          <a:xfrm>
            <a:off x="1085032" y="2040878"/>
            <a:ext cx="7467600" cy="7467600"/>
          </a:xfrm>
          <a:prstGeom prst="ellipse">
            <a:avLst/>
          </a:prstGeom>
          <a:solidFill>
            <a:srgbClr val="F6BF0C">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138087" y="-2098885"/>
            <a:ext cx="7467600" cy="7467600"/>
          </a:xfrm>
          <a:prstGeom prst="ellipse">
            <a:avLst/>
          </a:prstGeom>
          <a:solidFill>
            <a:srgbClr val="DC661D">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rot="19923021">
            <a:off x="6472620" y="-1876815"/>
            <a:ext cx="6384904" cy="10450286"/>
          </a:xfrm>
          <a:prstGeom prst="ellipse">
            <a:avLst/>
          </a:prstGeom>
          <a:solidFill>
            <a:srgbClr val="144D63">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1677267" y="596615"/>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144D63"/>
                </a:solidFill>
              </a:rPr>
              <a:t>Solutions</a:t>
            </a:r>
          </a:p>
        </p:txBody>
      </p:sp>
      <p:sp>
        <p:nvSpPr>
          <p:cNvPr id="20" name="Title 1"/>
          <p:cNvSpPr txBox="1">
            <a:spLocks/>
          </p:cNvSpPr>
          <p:nvPr/>
        </p:nvSpPr>
        <p:spPr>
          <a:xfrm>
            <a:off x="2197472" y="5728082"/>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144D63"/>
                </a:solidFill>
              </a:rPr>
              <a:t>Analysis</a:t>
            </a:r>
          </a:p>
        </p:txBody>
      </p:sp>
      <p:sp>
        <p:nvSpPr>
          <p:cNvPr id="21" name="Title 1"/>
          <p:cNvSpPr txBox="1">
            <a:spLocks/>
          </p:cNvSpPr>
          <p:nvPr/>
        </p:nvSpPr>
        <p:spPr>
          <a:xfrm>
            <a:off x="8262478" y="2527234"/>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800">
                <a:solidFill>
                  <a:srgbClr val="144D63"/>
                </a:solidFill>
              </a:rPr>
              <a:t>Integration</a:t>
            </a:r>
          </a:p>
        </p:txBody>
      </p:sp>
      <p:sp>
        <p:nvSpPr>
          <p:cNvPr id="28" name="Title 1"/>
          <p:cNvSpPr txBox="1">
            <a:spLocks/>
          </p:cNvSpPr>
          <p:nvPr/>
        </p:nvSpPr>
        <p:spPr>
          <a:xfrm>
            <a:off x="8022992" y="5514274"/>
            <a:ext cx="5536254"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800">
                <a:solidFill>
                  <a:srgbClr val="144D63"/>
                </a:solidFill>
              </a:rPr>
              <a:t>Implementation</a:t>
            </a:r>
          </a:p>
        </p:txBody>
      </p:sp>
    </p:spTree>
    <p:extLst>
      <p:ext uri="{BB962C8B-B14F-4D97-AF65-F5344CB8AC3E}">
        <p14:creationId xmlns:p14="http://schemas.microsoft.com/office/powerpoint/2010/main" val="2542199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7" grpId="0"/>
      <p:bldP spid="2" grpId="0" animBg="1"/>
      <p:bldP spid="17" grpId="0" animBg="1"/>
      <p:bldP spid="18" grpId="0" animBg="1"/>
      <p:bldP spid="19" grpId="0"/>
      <p:bldP spid="20" grpId="0"/>
      <p:bldP spid="21"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3"/>
          <p:cNvSpPr txBox="1">
            <a:spLocks/>
          </p:cNvSpPr>
          <p:nvPr/>
        </p:nvSpPr>
        <p:spPr>
          <a:xfrm>
            <a:off x="8683064" y="3646387"/>
            <a:ext cx="4349265"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r"/>
            <a:r>
              <a:rPr>
                <a:solidFill>
                  <a:srgbClr val="FFFFFF">
                    <a:lumMod val="75000"/>
                  </a:srgbClr>
                </a:solidFill>
              </a:rPr>
              <a:t>IT</a:t>
            </a:r>
          </a:p>
        </p:txBody>
      </p:sp>
      <p:sp>
        <p:nvSpPr>
          <p:cNvPr id="15" name="Title 3"/>
          <p:cNvSpPr txBox="1">
            <a:spLocks/>
          </p:cNvSpPr>
          <p:nvPr/>
        </p:nvSpPr>
        <p:spPr>
          <a:xfrm>
            <a:off x="1668407" y="36463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Business</a:t>
            </a:r>
          </a:p>
        </p:txBody>
      </p:sp>
      <p:sp>
        <p:nvSpPr>
          <p:cNvPr id="16" name="Title 3"/>
          <p:cNvSpPr txBox="1">
            <a:spLocks/>
          </p:cNvSpPr>
          <p:nvPr/>
        </p:nvSpPr>
        <p:spPr>
          <a:xfrm>
            <a:off x="7554512" y="3309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Strategic</a:t>
            </a:r>
          </a:p>
        </p:txBody>
      </p:sp>
      <p:sp>
        <p:nvSpPr>
          <p:cNvPr id="27" name="Title 3"/>
          <p:cNvSpPr txBox="1">
            <a:spLocks/>
          </p:cNvSpPr>
          <p:nvPr/>
        </p:nvSpPr>
        <p:spPr>
          <a:xfrm>
            <a:off x="7595674" y="70189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Tactical</a:t>
            </a:r>
          </a:p>
        </p:txBody>
      </p:sp>
      <p:cxnSp>
        <p:nvCxnSpPr>
          <p:cNvPr id="5" name="Straight Connector 4"/>
          <p:cNvCxnSpPr/>
          <p:nvPr/>
        </p:nvCxnSpPr>
        <p:spPr>
          <a:xfrm>
            <a:off x="1516007" y="4643487"/>
            <a:ext cx="1136392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21768" y="231950"/>
            <a:ext cx="0" cy="7663165"/>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itle 3" hidden="1"/>
          <p:cNvSpPr>
            <a:spLocks noGrp="1"/>
          </p:cNvSpPr>
          <p:nvPr>
            <p:ph type="title" idx="4294967295"/>
          </p:nvPr>
        </p:nvSpPr>
        <p:spPr>
          <a:xfrm>
            <a:off x="10282238" y="3494088"/>
            <a:ext cx="4348162" cy="1079500"/>
          </a:xfrm>
        </p:spPr>
        <p:txBody>
          <a:bodyPr/>
          <a:lstStyle/>
          <a:p>
            <a:pPr algn="r"/>
            <a:r>
              <a:rPr lang="en-US" dirty="0" smtClean="0">
                <a:solidFill>
                  <a:schemeClr val="bg1">
                    <a:lumMod val="75000"/>
                  </a:schemeClr>
                </a:solidFill>
              </a:rPr>
              <a:t>IT</a:t>
            </a:r>
            <a:endParaRPr lang="en-US" dirty="0">
              <a:solidFill>
                <a:schemeClr val="bg1">
                  <a:lumMod val="75000"/>
                </a:schemeClr>
              </a:solidFill>
            </a:endParaRPr>
          </a:p>
        </p:txBody>
      </p:sp>
      <p:sp>
        <p:nvSpPr>
          <p:cNvPr id="25" name="Title 3" hidden="1"/>
          <p:cNvSpPr txBox="1">
            <a:spLocks/>
          </p:cNvSpPr>
          <p:nvPr/>
        </p:nvSpPr>
        <p:spPr>
          <a:xfrm>
            <a:off x="1516007" y="34939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Business</a:t>
            </a:r>
          </a:p>
        </p:txBody>
      </p:sp>
      <p:sp>
        <p:nvSpPr>
          <p:cNvPr id="23" name="Title 3" hidden="1"/>
          <p:cNvSpPr txBox="1">
            <a:spLocks/>
          </p:cNvSpPr>
          <p:nvPr/>
        </p:nvSpPr>
        <p:spPr>
          <a:xfrm>
            <a:off x="7402112" y="1785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Strategic</a:t>
            </a:r>
          </a:p>
        </p:txBody>
      </p:sp>
      <p:sp>
        <p:nvSpPr>
          <p:cNvPr id="26" name="Title 3" hidden="1"/>
          <p:cNvSpPr txBox="1">
            <a:spLocks/>
          </p:cNvSpPr>
          <p:nvPr/>
        </p:nvSpPr>
        <p:spPr>
          <a:xfrm>
            <a:off x="3491760" y="68665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Tactical</a:t>
            </a:r>
          </a:p>
        </p:txBody>
      </p:sp>
      <p:sp>
        <p:nvSpPr>
          <p:cNvPr id="2" name="Oval 1"/>
          <p:cNvSpPr/>
          <p:nvPr/>
        </p:nvSpPr>
        <p:spPr bwMode="auto">
          <a:xfrm>
            <a:off x="1085032" y="2040878"/>
            <a:ext cx="7467600" cy="7467600"/>
          </a:xfrm>
          <a:prstGeom prst="ellipse">
            <a:avLst/>
          </a:prstGeom>
          <a:solidFill>
            <a:srgbClr val="F6BF0C">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138087" y="-2098885"/>
            <a:ext cx="7467600" cy="7467600"/>
          </a:xfrm>
          <a:prstGeom prst="ellipse">
            <a:avLst/>
          </a:prstGeom>
          <a:solidFill>
            <a:srgbClr val="DC661D">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rot="19923021">
            <a:off x="6472620" y="-1876815"/>
            <a:ext cx="6384904" cy="10450286"/>
          </a:xfrm>
          <a:prstGeom prst="ellipse">
            <a:avLst/>
          </a:prstGeom>
          <a:solidFill>
            <a:srgbClr val="144D63">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8617782" y="4821472"/>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144D63"/>
                </a:solidFill>
              </a:rPr>
              <a:t>Computer</a:t>
            </a:r>
          </a:p>
          <a:p>
            <a:pPr algn="ctr"/>
            <a:r>
              <a:rPr>
                <a:solidFill>
                  <a:srgbClr val="144D63"/>
                </a:solidFill>
              </a:rPr>
              <a:t>Science</a:t>
            </a:r>
          </a:p>
        </p:txBody>
      </p:sp>
      <p:sp>
        <p:nvSpPr>
          <p:cNvPr id="20" name="Title 1"/>
          <p:cNvSpPr txBox="1">
            <a:spLocks/>
          </p:cNvSpPr>
          <p:nvPr/>
        </p:nvSpPr>
        <p:spPr>
          <a:xfrm>
            <a:off x="1768258" y="6586440"/>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144D63"/>
                </a:solidFill>
              </a:rPr>
              <a:t>Business</a:t>
            </a:r>
          </a:p>
        </p:txBody>
      </p:sp>
      <p:sp>
        <p:nvSpPr>
          <p:cNvPr id="21" name="Title 1"/>
          <p:cNvSpPr txBox="1">
            <a:spLocks/>
          </p:cNvSpPr>
          <p:nvPr/>
        </p:nvSpPr>
        <p:spPr>
          <a:xfrm>
            <a:off x="56881" y="3720678"/>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800">
                <a:solidFill>
                  <a:srgbClr val="144D63"/>
                </a:solidFill>
              </a:rPr>
              <a:t>MBA</a:t>
            </a:r>
          </a:p>
        </p:txBody>
      </p:sp>
      <p:sp>
        <p:nvSpPr>
          <p:cNvPr id="28" name="Title 1"/>
          <p:cNvSpPr txBox="1">
            <a:spLocks/>
          </p:cNvSpPr>
          <p:nvPr/>
        </p:nvSpPr>
        <p:spPr>
          <a:xfrm>
            <a:off x="4531741" y="1371997"/>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144D63"/>
                </a:solidFill>
              </a:rPr>
              <a:t>Science</a:t>
            </a:r>
          </a:p>
        </p:txBody>
      </p:sp>
      <p:sp>
        <p:nvSpPr>
          <p:cNvPr id="29" name="Title 1"/>
          <p:cNvSpPr txBox="1">
            <a:spLocks/>
          </p:cNvSpPr>
          <p:nvPr/>
        </p:nvSpPr>
        <p:spPr>
          <a:xfrm>
            <a:off x="-385971" y="1489005"/>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800">
                <a:solidFill>
                  <a:srgbClr val="144D63"/>
                </a:solidFill>
              </a:rPr>
              <a:t>PMP</a:t>
            </a:r>
          </a:p>
        </p:txBody>
      </p:sp>
      <p:sp>
        <p:nvSpPr>
          <p:cNvPr id="30" name="Title 1"/>
          <p:cNvSpPr txBox="1">
            <a:spLocks/>
          </p:cNvSpPr>
          <p:nvPr/>
        </p:nvSpPr>
        <p:spPr>
          <a:xfrm>
            <a:off x="2983428" y="5082198"/>
            <a:ext cx="4571084"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144D63"/>
                </a:solidFill>
              </a:rPr>
              <a:t>Economics</a:t>
            </a:r>
          </a:p>
        </p:txBody>
      </p:sp>
      <p:sp>
        <p:nvSpPr>
          <p:cNvPr id="31" name="Title 1"/>
          <p:cNvSpPr txBox="1">
            <a:spLocks/>
          </p:cNvSpPr>
          <p:nvPr/>
        </p:nvSpPr>
        <p:spPr>
          <a:xfrm>
            <a:off x="3829850" y="3284573"/>
            <a:ext cx="50982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144D63"/>
                </a:solidFill>
              </a:rPr>
              <a:t>Mathematics</a:t>
            </a:r>
          </a:p>
        </p:txBody>
      </p:sp>
      <p:sp>
        <p:nvSpPr>
          <p:cNvPr id="32" name="Title 1"/>
          <p:cNvSpPr txBox="1">
            <a:spLocks/>
          </p:cNvSpPr>
          <p:nvPr/>
        </p:nvSpPr>
        <p:spPr>
          <a:xfrm>
            <a:off x="8820722" y="2427131"/>
            <a:ext cx="5271515"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144D63"/>
                </a:solidFill>
              </a:rPr>
              <a:t>Information</a:t>
            </a:r>
          </a:p>
          <a:p>
            <a:pPr algn="ctr"/>
            <a:r>
              <a:rPr>
                <a:solidFill>
                  <a:srgbClr val="144D63"/>
                </a:solidFill>
              </a:rPr>
              <a:t>Systems</a:t>
            </a:r>
          </a:p>
        </p:txBody>
      </p:sp>
    </p:spTree>
    <p:extLst>
      <p:ext uri="{BB962C8B-B14F-4D97-AF65-F5344CB8AC3E}">
        <p14:creationId xmlns:p14="http://schemas.microsoft.com/office/powerpoint/2010/main" val="99426770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2050" name="Picture 2" descr="best dashboards for each management layer data english words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684" y="787449"/>
            <a:ext cx="5953125" cy="665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4110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p:nvPr/>
        </p:nvCxnSpPr>
        <p:spPr>
          <a:xfrm>
            <a:off x="1516007" y="4643487"/>
            <a:ext cx="1136392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21768" y="231950"/>
            <a:ext cx="0" cy="7663165"/>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itle 3" hidden="1"/>
          <p:cNvSpPr>
            <a:spLocks noGrp="1"/>
          </p:cNvSpPr>
          <p:nvPr>
            <p:ph type="title" idx="4294967295"/>
          </p:nvPr>
        </p:nvSpPr>
        <p:spPr>
          <a:xfrm>
            <a:off x="10282238" y="3494088"/>
            <a:ext cx="4348162" cy="1079500"/>
          </a:xfrm>
        </p:spPr>
        <p:txBody>
          <a:bodyPr/>
          <a:lstStyle/>
          <a:p>
            <a:pPr algn="r"/>
            <a:r>
              <a:rPr lang="en-US" dirty="0" smtClean="0">
                <a:solidFill>
                  <a:schemeClr val="bg1">
                    <a:lumMod val="75000"/>
                  </a:schemeClr>
                </a:solidFill>
              </a:rPr>
              <a:t>IT</a:t>
            </a:r>
            <a:endParaRPr lang="en-US" dirty="0">
              <a:solidFill>
                <a:schemeClr val="bg1">
                  <a:lumMod val="75000"/>
                </a:schemeClr>
              </a:solidFill>
            </a:endParaRPr>
          </a:p>
        </p:txBody>
      </p:sp>
      <p:sp>
        <p:nvSpPr>
          <p:cNvPr id="25" name="Title 3" hidden="1"/>
          <p:cNvSpPr txBox="1">
            <a:spLocks/>
          </p:cNvSpPr>
          <p:nvPr/>
        </p:nvSpPr>
        <p:spPr>
          <a:xfrm>
            <a:off x="1516007" y="34939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Business</a:t>
            </a:r>
          </a:p>
        </p:txBody>
      </p:sp>
      <p:sp>
        <p:nvSpPr>
          <p:cNvPr id="23" name="Title 3" hidden="1"/>
          <p:cNvSpPr txBox="1">
            <a:spLocks/>
          </p:cNvSpPr>
          <p:nvPr/>
        </p:nvSpPr>
        <p:spPr>
          <a:xfrm>
            <a:off x="7402112" y="1785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Strategic</a:t>
            </a:r>
          </a:p>
        </p:txBody>
      </p:sp>
      <p:sp>
        <p:nvSpPr>
          <p:cNvPr id="26" name="Title 3" hidden="1"/>
          <p:cNvSpPr txBox="1">
            <a:spLocks/>
          </p:cNvSpPr>
          <p:nvPr/>
        </p:nvSpPr>
        <p:spPr>
          <a:xfrm>
            <a:off x="3491760" y="68665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Tactical</a:t>
            </a:r>
          </a:p>
        </p:txBody>
      </p:sp>
      <p:sp>
        <p:nvSpPr>
          <p:cNvPr id="31" name="Oval 30"/>
          <p:cNvSpPr/>
          <p:nvPr/>
        </p:nvSpPr>
        <p:spPr bwMode="auto">
          <a:xfrm rot="17858241">
            <a:off x="3086650" y="582785"/>
            <a:ext cx="4996321" cy="8919994"/>
          </a:xfrm>
          <a:prstGeom prst="ellipse">
            <a:avLst/>
          </a:prstGeom>
          <a:solidFill>
            <a:srgbClr val="FDF2CE">
              <a:alpha val="85098"/>
            </a:srgbClr>
          </a:solidFill>
          <a:ln w="76200">
            <a:solidFill>
              <a:srgbClr val="F6BF0C">
                <a:alpha val="85098"/>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rot="17858241">
            <a:off x="1273666" y="85282"/>
            <a:ext cx="2786734" cy="2873613"/>
          </a:xfrm>
          <a:prstGeom prst="ellipse">
            <a:avLst/>
          </a:prstGeom>
          <a:solidFill>
            <a:srgbClr val="F9E0D1">
              <a:alpha val="85098"/>
            </a:srgbClr>
          </a:solidFill>
          <a:ln w="76200">
            <a:solidFill>
              <a:srgbClr val="DC661D">
                <a:alpha val="85098"/>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rot="10167172">
            <a:off x="7794542" y="426313"/>
            <a:ext cx="4985683" cy="6568646"/>
          </a:xfrm>
          <a:prstGeom prst="ellipse">
            <a:avLst/>
          </a:prstGeom>
          <a:solidFill>
            <a:schemeClr val="accent1">
              <a:lumMod val="20000"/>
              <a:lumOff val="80000"/>
              <a:alpha val="50196"/>
            </a:schemeClr>
          </a:solidFill>
          <a:ln w="76200">
            <a:solidFill>
              <a:srgbClr val="5C92A9">
                <a:alpha val="85098"/>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rot="16617845">
            <a:off x="5830336" y="-1286720"/>
            <a:ext cx="3298553" cy="7323292"/>
          </a:xfrm>
          <a:prstGeom prst="ellipse">
            <a:avLst/>
          </a:prstGeom>
          <a:solidFill>
            <a:srgbClr val="E0F3E8">
              <a:alpha val="85098"/>
            </a:srgbClr>
          </a:solidFill>
          <a:ln w="76200">
            <a:solidFill>
              <a:srgbClr val="66C18C">
                <a:alpha val="85098"/>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p:cNvCxnSpPr/>
          <p:nvPr/>
        </p:nvCxnSpPr>
        <p:spPr>
          <a:xfrm>
            <a:off x="1489113" y="4652455"/>
            <a:ext cx="11363922" cy="0"/>
          </a:xfrm>
          <a:prstGeom prst="line">
            <a:avLst/>
          </a:prstGeom>
          <a:ln w="76200">
            <a:solidFill>
              <a:srgbClr val="BFBFBF">
                <a:alpha val="50196"/>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094874" y="240918"/>
            <a:ext cx="0" cy="7663165"/>
          </a:xfrm>
          <a:prstGeom prst="line">
            <a:avLst/>
          </a:prstGeom>
          <a:ln w="76200">
            <a:solidFill>
              <a:srgbClr val="BFBFBF">
                <a:alpha val="50196"/>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itle 1"/>
          <p:cNvSpPr txBox="1">
            <a:spLocks/>
          </p:cNvSpPr>
          <p:nvPr/>
        </p:nvSpPr>
        <p:spPr>
          <a:xfrm>
            <a:off x="3188075" y="5217141"/>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F6BF0C"/>
                </a:solidFill>
              </a:rPr>
              <a:t>Desktop</a:t>
            </a:r>
          </a:p>
        </p:txBody>
      </p:sp>
      <p:sp>
        <p:nvSpPr>
          <p:cNvPr id="51" name="Title 1"/>
          <p:cNvSpPr txBox="1">
            <a:spLocks/>
          </p:cNvSpPr>
          <p:nvPr/>
        </p:nvSpPr>
        <p:spPr>
          <a:xfrm>
            <a:off x="642931" y="1019719"/>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DC661D"/>
                </a:solidFill>
              </a:rPr>
              <a:t>Drive</a:t>
            </a:r>
          </a:p>
        </p:txBody>
      </p:sp>
      <p:sp>
        <p:nvSpPr>
          <p:cNvPr id="20" name="Title 1"/>
          <p:cNvSpPr txBox="1">
            <a:spLocks/>
          </p:cNvSpPr>
          <p:nvPr/>
        </p:nvSpPr>
        <p:spPr>
          <a:xfrm>
            <a:off x="5038667" y="1861660"/>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66C18C"/>
                </a:solidFill>
              </a:rPr>
              <a:t>APIs</a:t>
            </a:r>
          </a:p>
        </p:txBody>
      </p:sp>
      <p:sp>
        <p:nvSpPr>
          <p:cNvPr id="52" name="Title 1"/>
          <p:cNvSpPr txBox="1">
            <a:spLocks/>
          </p:cNvSpPr>
          <p:nvPr/>
        </p:nvSpPr>
        <p:spPr>
          <a:xfrm>
            <a:off x="8995778" y="4672397"/>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a:solidFill>
                  <a:srgbClr val="95B8C7">
                    <a:lumMod val="75000"/>
                  </a:srgbClr>
                </a:solidFill>
              </a:rPr>
              <a:t>Server</a:t>
            </a:r>
          </a:p>
        </p:txBody>
      </p:sp>
    </p:spTree>
    <p:extLst>
      <p:ext uri="{BB962C8B-B14F-4D97-AF65-F5344CB8AC3E}">
        <p14:creationId xmlns:p14="http://schemas.microsoft.com/office/powerpoint/2010/main" val="1239343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8" grpId="0" animBg="1"/>
      <p:bldP spid="33" grpId="0" animBg="1"/>
      <p:bldP spid="49" grpId="0" animBg="1"/>
      <p:bldP spid="50" grpId="0"/>
      <p:bldP spid="51" grpId="0"/>
      <p:bldP spid="20" grpId="0"/>
      <p:bldP spid="52"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pic>
        <p:nvPicPr>
          <p:cNvPr id="12290" name="Picture 2" descr="https://i.ytimg.com/vi/Btqro3544p8/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971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Oval 71"/>
          <p:cNvSpPr/>
          <p:nvPr/>
        </p:nvSpPr>
        <p:spPr bwMode="auto">
          <a:xfrm rot="17858241">
            <a:off x="3086650" y="582785"/>
            <a:ext cx="4996321" cy="8919994"/>
          </a:xfrm>
          <a:prstGeom prst="ellipse">
            <a:avLst/>
          </a:prstGeom>
          <a:solidFill>
            <a:srgbClr val="FDF2CE">
              <a:alpha val="54902"/>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Oval 72"/>
          <p:cNvSpPr/>
          <p:nvPr/>
        </p:nvSpPr>
        <p:spPr bwMode="auto">
          <a:xfrm rot="10167172">
            <a:off x="7794542" y="426313"/>
            <a:ext cx="4985683" cy="6568646"/>
          </a:xfrm>
          <a:prstGeom prst="ellipse">
            <a:avLst/>
          </a:prstGeom>
          <a:solidFill>
            <a:schemeClr val="accent1">
              <a:lumMod val="20000"/>
              <a:lumOff val="80000"/>
              <a:alpha val="50196"/>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rot="17858241">
            <a:off x="1273666" y="85282"/>
            <a:ext cx="2786734" cy="2873613"/>
          </a:xfrm>
          <a:prstGeom prst="ellipse">
            <a:avLst/>
          </a:prstGeom>
          <a:solidFill>
            <a:srgbClr val="F9E0D1">
              <a:alpha val="85098"/>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rot="16617845">
            <a:off x="5830336" y="-1286720"/>
            <a:ext cx="3298553" cy="7323292"/>
          </a:xfrm>
          <a:prstGeom prst="ellipse">
            <a:avLst/>
          </a:prstGeom>
          <a:solidFill>
            <a:srgbClr val="E0F3E8">
              <a:alpha val="69804"/>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7121768" y="231950"/>
            <a:ext cx="0" cy="7663165"/>
          </a:xfrm>
          <a:prstGeom prst="line">
            <a:avLst/>
          </a:prstGeom>
          <a:ln w="76200">
            <a:no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itle 3" hidden="1"/>
          <p:cNvSpPr>
            <a:spLocks noGrp="1"/>
          </p:cNvSpPr>
          <p:nvPr>
            <p:ph type="title" idx="4294967295"/>
          </p:nvPr>
        </p:nvSpPr>
        <p:spPr>
          <a:xfrm>
            <a:off x="10282238" y="3494088"/>
            <a:ext cx="4348162" cy="1079500"/>
          </a:xfrm>
        </p:spPr>
        <p:txBody>
          <a:bodyPr/>
          <a:lstStyle/>
          <a:p>
            <a:pPr algn="r"/>
            <a:r>
              <a:rPr lang="en-US" dirty="0" smtClean="0">
                <a:solidFill>
                  <a:schemeClr val="bg1">
                    <a:lumMod val="75000"/>
                  </a:schemeClr>
                </a:solidFill>
              </a:rPr>
              <a:t>IT</a:t>
            </a:r>
            <a:endParaRPr lang="en-US" dirty="0">
              <a:solidFill>
                <a:schemeClr val="bg1">
                  <a:lumMod val="75000"/>
                </a:schemeClr>
              </a:solidFill>
            </a:endParaRPr>
          </a:p>
        </p:txBody>
      </p:sp>
      <p:sp>
        <p:nvSpPr>
          <p:cNvPr id="27" name="Text Placeholder 2"/>
          <p:cNvSpPr>
            <a:spLocks noGrp="1"/>
          </p:cNvSpPr>
          <p:nvPr>
            <p:ph type="body" sz="quarter" idx="4294967295"/>
          </p:nvPr>
        </p:nvSpPr>
        <p:spPr>
          <a:xfrm>
            <a:off x="646113" y="3917950"/>
            <a:ext cx="13984287" cy="1446213"/>
          </a:xfrm>
        </p:spPr>
        <p:txBody>
          <a:bodyPr/>
          <a:lstStyle/>
          <a:p>
            <a:r>
              <a:rPr lang="en-US" sz="4000" dirty="0" smtClean="0">
                <a:solidFill>
                  <a:schemeClr val="bg1">
                    <a:lumMod val="50000"/>
                  </a:schemeClr>
                </a:solidFill>
              </a:rPr>
              <a:t>Every project</a:t>
            </a:r>
          </a:p>
          <a:p>
            <a:r>
              <a:rPr lang="en-US" sz="4000" dirty="0" smtClean="0">
                <a:solidFill>
                  <a:schemeClr val="bg1">
                    <a:lumMod val="50000"/>
                  </a:schemeClr>
                </a:solidFill>
              </a:rPr>
              <a:t>uses Desktop</a:t>
            </a:r>
          </a:p>
        </p:txBody>
      </p:sp>
      <p:sp>
        <p:nvSpPr>
          <p:cNvPr id="25" name="Title 3" hidden="1"/>
          <p:cNvSpPr txBox="1">
            <a:spLocks/>
          </p:cNvSpPr>
          <p:nvPr/>
        </p:nvSpPr>
        <p:spPr>
          <a:xfrm>
            <a:off x="1516007" y="34939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Business</a:t>
            </a:r>
          </a:p>
        </p:txBody>
      </p:sp>
      <p:sp>
        <p:nvSpPr>
          <p:cNvPr id="23" name="Title 3" hidden="1"/>
          <p:cNvSpPr txBox="1">
            <a:spLocks/>
          </p:cNvSpPr>
          <p:nvPr/>
        </p:nvSpPr>
        <p:spPr>
          <a:xfrm>
            <a:off x="7402112" y="1785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Strategic</a:t>
            </a:r>
          </a:p>
        </p:txBody>
      </p:sp>
      <p:sp>
        <p:nvSpPr>
          <p:cNvPr id="26" name="Title 3" hidden="1"/>
          <p:cNvSpPr txBox="1">
            <a:spLocks/>
          </p:cNvSpPr>
          <p:nvPr/>
        </p:nvSpPr>
        <p:spPr>
          <a:xfrm>
            <a:off x="3491760" y="68665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Tactical</a:t>
            </a:r>
          </a:p>
        </p:txBody>
      </p:sp>
      <p:sp>
        <p:nvSpPr>
          <p:cNvPr id="13" name="Text Placeholder 2"/>
          <p:cNvSpPr txBox="1">
            <a:spLocks/>
          </p:cNvSpPr>
          <p:nvPr/>
        </p:nvSpPr>
        <p:spPr>
          <a:xfrm>
            <a:off x="3342506" y="1852477"/>
            <a:ext cx="7352253" cy="1181862"/>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ts val="1200"/>
              </a:spcBef>
              <a:spcAft>
                <a:spcPts val="0"/>
              </a:spcAft>
              <a:buClrTx/>
              <a:buSzPct val="90000"/>
              <a:buFont typeface="Arial" pitchFamily="34" charset="0"/>
              <a:buNone/>
              <a:tabLst/>
              <a:defRPr sz="3600" kern="1200" spc="0" baseline="0">
                <a:gradFill>
                  <a:gsLst>
                    <a:gs pos="57576">
                      <a:schemeClr val="tx1"/>
                    </a:gs>
                    <a:gs pos="35000">
                      <a:schemeClr val="tx1"/>
                    </a:gs>
                  </a:gsLst>
                  <a:lin ang="5400000" scaled="0"/>
                </a:gradFill>
                <a:latin typeface="+mj-lt"/>
                <a:ea typeface="+mn-ea"/>
                <a:cs typeface="+mn-cs"/>
              </a:defRPr>
            </a:lvl1pPr>
            <a:lvl2pPr marL="0" marR="0" indent="0" algn="l" defTabSz="1097278" rtl="0" eaLnBrk="1" fontAlgn="auto" latinLnBrk="0" hangingPunct="1">
              <a:lnSpc>
                <a:spcPct val="90000"/>
              </a:lnSpc>
              <a:spcBef>
                <a:spcPts val="600"/>
              </a:spcBef>
              <a:spcAft>
                <a:spcPts val="0"/>
              </a:spcAft>
              <a:buClrTx/>
              <a:buSzPct val="90000"/>
              <a:buFontTx/>
              <a:buNone/>
              <a:tabLst/>
              <a:defRPr sz="2400" kern="1200" spc="0" baseline="0">
                <a:gradFill>
                  <a:gsLst>
                    <a:gs pos="57576">
                      <a:schemeClr val="tx1"/>
                    </a:gs>
                    <a:gs pos="35000">
                      <a:schemeClr val="tx1"/>
                    </a:gs>
                  </a:gsLst>
                  <a:lin ang="5400000" scaled="0"/>
                </a:gradFill>
                <a:latin typeface="+mn-lt"/>
                <a:ea typeface="+mn-ea"/>
                <a:cs typeface="+mn-cs"/>
              </a:defRPr>
            </a:lvl2pPr>
            <a:lvl3pPr marL="26892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57576">
                      <a:schemeClr val="tx1"/>
                    </a:gs>
                    <a:gs pos="35000">
                      <a:schemeClr val="tx1"/>
                    </a:gs>
                  </a:gsLst>
                  <a:lin ang="5400000" scaled="0"/>
                </a:gradFill>
                <a:latin typeface="+mn-lt"/>
                <a:ea typeface="+mn-ea"/>
                <a:cs typeface="+mn-cs"/>
              </a:defRPr>
            </a:lvl3pPr>
            <a:lvl4pPr marL="537850"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4pPr>
            <a:lvl5pPr marL="80677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solidFill>
                  <a:srgbClr val="66C18C"/>
                </a:solidFill>
              </a:rPr>
              <a:t>Pull in additional technologies.</a:t>
            </a:r>
          </a:p>
        </p:txBody>
      </p:sp>
      <p:sp>
        <p:nvSpPr>
          <p:cNvPr id="14" name="Text Placeholder 2"/>
          <p:cNvSpPr txBox="1">
            <a:spLocks/>
          </p:cNvSpPr>
          <p:nvPr/>
        </p:nvSpPr>
        <p:spPr>
          <a:xfrm>
            <a:off x="474862" y="563563"/>
            <a:ext cx="4348881" cy="1988237"/>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ts val="1200"/>
              </a:spcBef>
              <a:spcAft>
                <a:spcPts val="0"/>
              </a:spcAft>
              <a:buClrTx/>
              <a:buSzPct val="90000"/>
              <a:buFont typeface="Arial" pitchFamily="34" charset="0"/>
              <a:buNone/>
              <a:tabLst/>
              <a:defRPr sz="3600" kern="1200" spc="0" baseline="0">
                <a:gradFill>
                  <a:gsLst>
                    <a:gs pos="57576">
                      <a:schemeClr val="tx1"/>
                    </a:gs>
                    <a:gs pos="35000">
                      <a:schemeClr val="tx1"/>
                    </a:gs>
                  </a:gsLst>
                  <a:lin ang="5400000" scaled="0"/>
                </a:gradFill>
                <a:latin typeface="+mj-lt"/>
                <a:ea typeface="+mn-ea"/>
                <a:cs typeface="+mn-cs"/>
              </a:defRPr>
            </a:lvl1pPr>
            <a:lvl2pPr marL="0" marR="0" indent="0" algn="l" defTabSz="1097278" rtl="0" eaLnBrk="1" fontAlgn="auto" latinLnBrk="0" hangingPunct="1">
              <a:lnSpc>
                <a:spcPct val="90000"/>
              </a:lnSpc>
              <a:spcBef>
                <a:spcPts val="600"/>
              </a:spcBef>
              <a:spcAft>
                <a:spcPts val="0"/>
              </a:spcAft>
              <a:buClrTx/>
              <a:buSzPct val="90000"/>
              <a:buFontTx/>
              <a:buNone/>
              <a:tabLst/>
              <a:defRPr sz="2400" kern="1200" spc="0" baseline="0">
                <a:gradFill>
                  <a:gsLst>
                    <a:gs pos="57576">
                      <a:schemeClr val="tx1"/>
                    </a:gs>
                    <a:gs pos="35000">
                      <a:schemeClr val="tx1"/>
                    </a:gs>
                  </a:gsLst>
                  <a:lin ang="5400000" scaled="0"/>
                </a:gradFill>
                <a:latin typeface="+mn-lt"/>
                <a:ea typeface="+mn-ea"/>
                <a:cs typeface="+mn-cs"/>
              </a:defRPr>
            </a:lvl2pPr>
            <a:lvl3pPr marL="26892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57576">
                      <a:schemeClr val="tx1"/>
                    </a:gs>
                    <a:gs pos="35000">
                      <a:schemeClr val="tx1"/>
                    </a:gs>
                  </a:gsLst>
                  <a:lin ang="5400000" scaled="0"/>
                </a:gradFill>
                <a:latin typeface="+mn-lt"/>
                <a:ea typeface="+mn-ea"/>
                <a:cs typeface="+mn-cs"/>
              </a:defRPr>
            </a:lvl3pPr>
            <a:lvl4pPr marL="537850"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4pPr>
            <a:lvl5pPr marL="80677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solidFill>
                  <a:srgbClr val="DC661D"/>
                </a:solidFill>
              </a:rPr>
              <a:t>Set the</a:t>
            </a:r>
          </a:p>
          <a:p>
            <a:pPr algn="ctr"/>
            <a:r>
              <a:rPr lang="en-US" dirty="0" smtClean="0">
                <a:solidFill>
                  <a:srgbClr val="DC661D"/>
                </a:solidFill>
              </a:rPr>
              <a:t>Tableau</a:t>
            </a:r>
          </a:p>
          <a:p>
            <a:pPr algn="ctr"/>
            <a:r>
              <a:rPr lang="en-US" dirty="0" smtClean="0">
                <a:solidFill>
                  <a:srgbClr val="DC661D"/>
                </a:solidFill>
              </a:rPr>
              <a:t>Vision</a:t>
            </a:r>
          </a:p>
        </p:txBody>
      </p:sp>
      <p:sp>
        <p:nvSpPr>
          <p:cNvPr id="15" name="Text Placeholder 2"/>
          <p:cNvSpPr txBox="1">
            <a:spLocks/>
          </p:cNvSpPr>
          <p:nvPr/>
        </p:nvSpPr>
        <p:spPr>
          <a:xfrm>
            <a:off x="8670258" y="3064405"/>
            <a:ext cx="5421980" cy="1335750"/>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ts val="1200"/>
              </a:spcBef>
              <a:spcAft>
                <a:spcPts val="0"/>
              </a:spcAft>
              <a:buClrTx/>
              <a:buSzPct val="90000"/>
              <a:buFont typeface="Arial" pitchFamily="34" charset="0"/>
              <a:buNone/>
              <a:tabLst/>
              <a:defRPr sz="3600" kern="1200" spc="0" baseline="0">
                <a:gradFill>
                  <a:gsLst>
                    <a:gs pos="57576">
                      <a:schemeClr val="tx1"/>
                    </a:gs>
                    <a:gs pos="35000">
                      <a:schemeClr val="tx1"/>
                    </a:gs>
                  </a:gsLst>
                  <a:lin ang="5400000" scaled="0"/>
                </a:gradFill>
                <a:latin typeface="+mj-lt"/>
                <a:ea typeface="+mn-ea"/>
                <a:cs typeface="+mn-cs"/>
              </a:defRPr>
            </a:lvl1pPr>
            <a:lvl2pPr marL="0" marR="0" indent="0" algn="l" defTabSz="1097278" rtl="0" eaLnBrk="1" fontAlgn="auto" latinLnBrk="0" hangingPunct="1">
              <a:lnSpc>
                <a:spcPct val="90000"/>
              </a:lnSpc>
              <a:spcBef>
                <a:spcPts val="600"/>
              </a:spcBef>
              <a:spcAft>
                <a:spcPts val="0"/>
              </a:spcAft>
              <a:buClrTx/>
              <a:buSzPct val="90000"/>
              <a:buFontTx/>
              <a:buNone/>
              <a:tabLst/>
              <a:defRPr sz="2400" kern="1200" spc="0" baseline="0">
                <a:gradFill>
                  <a:gsLst>
                    <a:gs pos="57576">
                      <a:schemeClr val="tx1"/>
                    </a:gs>
                    <a:gs pos="35000">
                      <a:schemeClr val="tx1"/>
                    </a:gs>
                  </a:gsLst>
                  <a:lin ang="5400000" scaled="0"/>
                </a:gradFill>
                <a:latin typeface="+mn-lt"/>
                <a:ea typeface="+mn-ea"/>
                <a:cs typeface="+mn-cs"/>
              </a:defRPr>
            </a:lvl2pPr>
            <a:lvl3pPr marL="26892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57576">
                      <a:schemeClr val="tx1"/>
                    </a:gs>
                    <a:gs pos="35000">
                      <a:schemeClr val="tx1"/>
                    </a:gs>
                  </a:gsLst>
                  <a:lin ang="5400000" scaled="0"/>
                </a:gradFill>
                <a:latin typeface="+mn-lt"/>
                <a:ea typeface="+mn-ea"/>
                <a:cs typeface="+mn-cs"/>
              </a:defRPr>
            </a:lvl3pPr>
            <a:lvl4pPr marL="537850"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4pPr>
            <a:lvl5pPr marL="80677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dirty="0" smtClean="0">
                <a:solidFill>
                  <a:srgbClr val="13849A"/>
                </a:solidFill>
              </a:rPr>
              <a:t>Data or Platform</a:t>
            </a:r>
          </a:p>
          <a:p>
            <a:pPr algn="ctr"/>
            <a:r>
              <a:rPr lang="en-US" dirty="0" smtClean="0">
                <a:solidFill>
                  <a:srgbClr val="13849A"/>
                </a:solidFill>
              </a:rPr>
              <a:t>Recommendation</a:t>
            </a:r>
          </a:p>
        </p:txBody>
      </p:sp>
      <p:sp>
        <p:nvSpPr>
          <p:cNvPr id="16" name="Text Placeholder 2"/>
          <p:cNvSpPr txBox="1">
            <a:spLocks/>
          </p:cNvSpPr>
          <p:nvPr/>
        </p:nvSpPr>
        <p:spPr>
          <a:xfrm>
            <a:off x="747817" y="6011123"/>
            <a:ext cx="13984227" cy="738664"/>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ts val="1200"/>
              </a:spcBef>
              <a:spcAft>
                <a:spcPts val="0"/>
              </a:spcAft>
              <a:buClrTx/>
              <a:buSzPct val="90000"/>
              <a:buFont typeface="Arial" pitchFamily="34" charset="0"/>
              <a:buNone/>
              <a:tabLst/>
              <a:defRPr sz="3600" kern="1200" spc="0" baseline="0">
                <a:gradFill>
                  <a:gsLst>
                    <a:gs pos="57576">
                      <a:schemeClr val="tx1"/>
                    </a:gs>
                    <a:gs pos="35000">
                      <a:schemeClr val="tx1"/>
                    </a:gs>
                  </a:gsLst>
                  <a:lin ang="5400000" scaled="0"/>
                </a:gradFill>
                <a:latin typeface="+mj-lt"/>
                <a:ea typeface="+mn-ea"/>
                <a:cs typeface="+mn-cs"/>
              </a:defRPr>
            </a:lvl1pPr>
            <a:lvl2pPr marL="0" marR="0" indent="0" algn="l" defTabSz="1097278" rtl="0" eaLnBrk="1" fontAlgn="auto" latinLnBrk="0" hangingPunct="1">
              <a:lnSpc>
                <a:spcPct val="90000"/>
              </a:lnSpc>
              <a:spcBef>
                <a:spcPts val="600"/>
              </a:spcBef>
              <a:spcAft>
                <a:spcPts val="0"/>
              </a:spcAft>
              <a:buClrTx/>
              <a:buSzPct val="90000"/>
              <a:buFontTx/>
              <a:buNone/>
              <a:tabLst/>
              <a:defRPr sz="2400" kern="1200" spc="0" baseline="0">
                <a:gradFill>
                  <a:gsLst>
                    <a:gs pos="57576">
                      <a:schemeClr val="tx1"/>
                    </a:gs>
                    <a:gs pos="35000">
                      <a:schemeClr val="tx1"/>
                    </a:gs>
                  </a:gsLst>
                  <a:lin ang="5400000" scaled="0"/>
                </a:gradFill>
                <a:latin typeface="+mn-lt"/>
                <a:ea typeface="+mn-ea"/>
                <a:cs typeface="+mn-cs"/>
              </a:defRPr>
            </a:lvl2pPr>
            <a:lvl3pPr marL="26892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57576">
                      <a:schemeClr val="tx1"/>
                    </a:gs>
                    <a:gs pos="35000">
                      <a:schemeClr val="tx1"/>
                    </a:gs>
                  </a:gsLst>
                  <a:lin ang="5400000" scaled="0"/>
                </a:gradFill>
                <a:latin typeface="+mn-lt"/>
                <a:ea typeface="+mn-ea"/>
                <a:cs typeface="+mn-cs"/>
              </a:defRPr>
            </a:lvl3pPr>
            <a:lvl4pPr marL="537850"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4pPr>
            <a:lvl5pPr marL="80677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4000" dirty="0" smtClean="0">
                <a:solidFill>
                  <a:srgbClr val="F6BF0C"/>
                </a:solidFill>
              </a:rPr>
              <a:t>Analyze and tell a story with Data.</a:t>
            </a:r>
          </a:p>
        </p:txBody>
      </p:sp>
    </p:spTree>
    <p:extLst>
      <p:ext uri="{BB962C8B-B14F-4D97-AF65-F5344CB8AC3E}">
        <p14:creationId xmlns:p14="http://schemas.microsoft.com/office/powerpoint/2010/main" val="1216286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Oval 71"/>
          <p:cNvSpPr/>
          <p:nvPr/>
        </p:nvSpPr>
        <p:spPr bwMode="auto">
          <a:xfrm rot="17858241">
            <a:off x="3086650" y="582785"/>
            <a:ext cx="4996321" cy="8919994"/>
          </a:xfrm>
          <a:prstGeom prst="ellipse">
            <a:avLst/>
          </a:prstGeom>
          <a:solidFill>
            <a:srgbClr val="FDF2CE">
              <a:alpha val="54902"/>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Oval 72"/>
          <p:cNvSpPr/>
          <p:nvPr/>
        </p:nvSpPr>
        <p:spPr bwMode="auto">
          <a:xfrm rot="10167172">
            <a:off x="7794542" y="426313"/>
            <a:ext cx="4985683" cy="6568646"/>
          </a:xfrm>
          <a:prstGeom prst="ellipse">
            <a:avLst/>
          </a:prstGeom>
          <a:solidFill>
            <a:schemeClr val="accent1">
              <a:lumMod val="20000"/>
              <a:lumOff val="80000"/>
              <a:alpha val="50196"/>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rot="17858241">
            <a:off x="1273666" y="85282"/>
            <a:ext cx="2786734" cy="2873613"/>
          </a:xfrm>
          <a:prstGeom prst="ellipse">
            <a:avLst/>
          </a:prstGeom>
          <a:solidFill>
            <a:srgbClr val="F9E0D1">
              <a:alpha val="85098"/>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rot="16617845">
            <a:off x="5830336" y="-1286720"/>
            <a:ext cx="3298553" cy="7323292"/>
          </a:xfrm>
          <a:prstGeom prst="ellipse">
            <a:avLst/>
          </a:prstGeom>
          <a:solidFill>
            <a:srgbClr val="E0F3E8">
              <a:alpha val="69804"/>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7121768" y="231950"/>
            <a:ext cx="0" cy="7663165"/>
          </a:xfrm>
          <a:prstGeom prst="line">
            <a:avLst/>
          </a:prstGeom>
          <a:ln w="76200">
            <a:no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itle 3" hidden="1"/>
          <p:cNvSpPr>
            <a:spLocks noGrp="1"/>
          </p:cNvSpPr>
          <p:nvPr>
            <p:ph type="title" idx="4294967295"/>
          </p:nvPr>
        </p:nvSpPr>
        <p:spPr>
          <a:xfrm>
            <a:off x="10282238" y="3494088"/>
            <a:ext cx="4348162" cy="1079500"/>
          </a:xfrm>
        </p:spPr>
        <p:txBody>
          <a:bodyPr/>
          <a:lstStyle/>
          <a:p>
            <a:pPr algn="r"/>
            <a:r>
              <a:rPr lang="en-US" dirty="0" smtClean="0">
                <a:solidFill>
                  <a:schemeClr val="bg1">
                    <a:lumMod val="75000"/>
                  </a:schemeClr>
                </a:solidFill>
              </a:rPr>
              <a:t>IT</a:t>
            </a:r>
            <a:endParaRPr lang="en-US" dirty="0">
              <a:solidFill>
                <a:schemeClr val="bg1">
                  <a:lumMod val="75000"/>
                </a:schemeClr>
              </a:solidFill>
            </a:endParaRPr>
          </a:p>
        </p:txBody>
      </p:sp>
      <p:sp>
        <p:nvSpPr>
          <p:cNvPr id="25" name="Title 3" hidden="1"/>
          <p:cNvSpPr txBox="1">
            <a:spLocks/>
          </p:cNvSpPr>
          <p:nvPr/>
        </p:nvSpPr>
        <p:spPr>
          <a:xfrm>
            <a:off x="1516007" y="34939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Business</a:t>
            </a:r>
          </a:p>
        </p:txBody>
      </p:sp>
      <p:sp>
        <p:nvSpPr>
          <p:cNvPr id="23" name="Title 3" hidden="1"/>
          <p:cNvSpPr txBox="1">
            <a:spLocks/>
          </p:cNvSpPr>
          <p:nvPr/>
        </p:nvSpPr>
        <p:spPr>
          <a:xfrm>
            <a:off x="7402112" y="1785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Strategic</a:t>
            </a:r>
          </a:p>
        </p:txBody>
      </p:sp>
      <p:sp>
        <p:nvSpPr>
          <p:cNvPr id="26" name="Title 3" hidden="1"/>
          <p:cNvSpPr txBox="1">
            <a:spLocks/>
          </p:cNvSpPr>
          <p:nvPr/>
        </p:nvSpPr>
        <p:spPr>
          <a:xfrm>
            <a:off x="3491760" y="68665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Tactical</a:t>
            </a:r>
          </a:p>
        </p:txBody>
      </p:sp>
      <p:sp>
        <p:nvSpPr>
          <p:cNvPr id="56" name="Title 1"/>
          <p:cNvSpPr txBox="1">
            <a:spLocks/>
          </p:cNvSpPr>
          <p:nvPr/>
        </p:nvSpPr>
        <p:spPr>
          <a:xfrm>
            <a:off x="8712813" y="265763"/>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66C18C"/>
                </a:solidFill>
              </a:rPr>
              <a:t>Web Data</a:t>
            </a:r>
          </a:p>
          <a:p>
            <a:pPr algn="ctr"/>
            <a:r>
              <a:rPr sz="4000">
                <a:solidFill>
                  <a:srgbClr val="66C18C"/>
                </a:solidFill>
              </a:rPr>
              <a:t>Connector</a:t>
            </a:r>
          </a:p>
        </p:txBody>
      </p:sp>
      <p:sp>
        <p:nvSpPr>
          <p:cNvPr id="57" name="Title 1"/>
          <p:cNvSpPr txBox="1">
            <a:spLocks/>
          </p:cNvSpPr>
          <p:nvPr/>
        </p:nvSpPr>
        <p:spPr>
          <a:xfrm>
            <a:off x="10533962" y="3940857"/>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err="1">
                <a:solidFill>
                  <a:srgbClr val="13849A"/>
                </a:solidFill>
              </a:rPr>
              <a:t>Tabcmd</a:t>
            </a:r>
            <a:endParaRPr sz="4000">
              <a:solidFill>
                <a:srgbClr val="13849A"/>
              </a:solidFill>
            </a:endParaRPr>
          </a:p>
        </p:txBody>
      </p:sp>
      <p:sp>
        <p:nvSpPr>
          <p:cNvPr id="58" name="Title 1"/>
          <p:cNvSpPr txBox="1">
            <a:spLocks/>
          </p:cNvSpPr>
          <p:nvPr/>
        </p:nvSpPr>
        <p:spPr>
          <a:xfrm>
            <a:off x="7555029" y="3538765"/>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13849A"/>
                </a:solidFill>
              </a:rPr>
              <a:t>REST API</a:t>
            </a:r>
          </a:p>
        </p:txBody>
      </p:sp>
      <p:sp>
        <p:nvSpPr>
          <p:cNvPr id="59" name="Title 1"/>
          <p:cNvSpPr txBox="1">
            <a:spLocks/>
          </p:cNvSpPr>
          <p:nvPr/>
        </p:nvSpPr>
        <p:spPr>
          <a:xfrm>
            <a:off x="3551524" y="2702673"/>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66C18C"/>
                </a:solidFill>
              </a:rPr>
              <a:t>R-Stats</a:t>
            </a:r>
          </a:p>
        </p:txBody>
      </p:sp>
      <p:sp>
        <p:nvSpPr>
          <p:cNvPr id="61" name="Title 1"/>
          <p:cNvSpPr txBox="1">
            <a:spLocks/>
          </p:cNvSpPr>
          <p:nvPr/>
        </p:nvSpPr>
        <p:spPr>
          <a:xfrm>
            <a:off x="194929" y="3120296"/>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err="1">
                <a:solidFill>
                  <a:srgbClr val="F6BF0C"/>
                </a:solidFill>
              </a:rPr>
              <a:t>Storypoints</a:t>
            </a:r>
            <a:endParaRPr sz="4000">
              <a:solidFill>
                <a:srgbClr val="F6BF0C"/>
              </a:solidFill>
            </a:endParaRPr>
          </a:p>
        </p:txBody>
      </p:sp>
      <p:sp>
        <p:nvSpPr>
          <p:cNvPr id="62" name="Title 1"/>
          <p:cNvSpPr txBox="1">
            <a:spLocks/>
          </p:cNvSpPr>
          <p:nvPr/>
        </p:nvSpPr>
        <p:spPr>
          <a:xfrm>
            <a:off x="4416646" y="6191850"/>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F6BF0C"/>
                </a:solidFill>
              </a:rPr>
              <a:t>Calculations</a:t>
            </a:r>
          </a:p>
        </p:txBody>
      </p:sp>
      <p:sp>
        <p:nvSpPr>
          <p:cNvPr id="63" name="Title 1"/>
          <p:cNvSpPr txBox="1">
            <a:spLocks/>
          </p:cNvSpPr>
          <p:nvPr/>
        </p:nvSpPr>
        <p:spPr>
          <a:xfrm>
            <a:off x="3762938" y="4263655"/>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F6BF0C"/>
                </a:solidFill>
              </a:rPr>
              <a:t>Table </a:t>
            </a:r>
            <a:r>
              <a:rPr sz="4000" err="1">
                <a:solidFill>
                  <a:srgbClr val="F6BF0C"/>
                </a:solidFill>
              </a:rPr>
              <a:t>Calcs</a:t>
            </a:r>
            <a:endParaRPr sz="4000">
              <a:solidFill>
                <a:srgbClr val="F6BF0C"/>
              </a:solidFill>
            </a:endParaRPr>
          </a:p>
        </p:txBody>
      </p:sp>
      <p:sp>
        <p:nvSpPr>
          <p:cNvPr id="65" name="Title 1"/>
          <p:cNvSpPr txBox="1">
            <a:spLocks/>
          </p:cNvSpPr>
          <p:nvPr/>
        </p:nvSpPr>
        <p:spPr>
          <a:xfrm>
            <a:off x="8407573" y="5196404"/>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13849A"/>
                </a:solidFill>
              </a:rPr>
              <a:t>Architecture</a:t>
            </a:r>
          </a:p>
        </p:txBody>
      </p:sp>
      <p:sp>
        <p:nvSpPr>
          <p:cNvPr id="54" name="Title 1"/>
          <p:cNvSpPr txBox="1">
            <a:spLocks/>
          </p:cNvSpPr>
          <p:nvPr/>
        </p:nvSpPr>
        <p:spPr>
          <a:xfrm>
            <a:off x="4526518" y="711350"/>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err="1">
                <a:solidFill>
                  <a:srgbClr val="66C18C"/>
                </a:solidFill>
              </a:rPr>
              <a:t>Javascript</a:t>
            </a:r>
            <a:r>
              <a:rPr sz="4000">
                <a:solidFill>
                  <a:srgbClr val="66C18C"/>
                </a:solidFill>
              </a:rPr>
              <a:t> API</a:t>
            </a:r>
          </a:p>
        </p:txBody>
      </p:sp>
      <p:sp>
        <p:nvSpPr>
          <p:cNvPr id="60" name="Title 1"/>
          <p:cNvSpPr txBox="1">
            <a:spLocks/>
          </p:cNvSpPr>
          <p:nvPr/>
        </p:nvSpPr>
        <p:spPr>
          <a:xfrm>
            <a:off x="403031" y="5243903"/>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F6BF0C"/>
                </a:solidFill>
              </a:rPr>
              <a:t>Fit &amp; Finish</a:t>
            </a:r>
          </a:p>
        </p:txBody>
      </p:sp>
      <p:sp>
        <p:nvSpPr>
          <p:cNvPr id="64" name="Title 1"/>
          <p:cNvSpPr txBox="1">
            <a:spLocks/>
          </p:cNvSpPr>
          <p:nvPr/>
        </p:nvSpPr>
        <p:spPr>
          <a:xfrm>
            <a:off x="588707" y="885938"/>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DC661D"/>
                </a:solidFill>
              </a:rPr>
              <a:t>Drive</a:t>
            </a:r>
          </a:p>
          <a:p>
            <a:pPr algn="ctr"/>
            <a:r>
              <a:rPr sz="4000">
                <a:solidFill>
                  <a:srgbClr val="DC661D"/>
                </a:solidFill>
              </a:rPr>
              <a:t>Framework</a:t>
            </a:r>
          </a:p>
        </p:txBody>
      </p:sp>
      <p:sp>
        <p:nvSpPr>
          <p:cNvPr id="69" name="Title 1"/>
          <p:cNvSpPr txBox="1">
            <a:spLocks/>
          </p:cNvSpPr>
          <p:nvPr/>
        </p:nvSpPr>
        <p:spPr>
          <a:xfrm>
            <a:off x="6628186" y="1924008"/>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13849A"/>
                </a:solidFill>
              </a:rPr>
              <a:t>Canvas</a:t>
            </a:r>
          </a:p>
        </p:txBody>
      </p:sp>
      <p:sp>
        <p:nvSpPr>
          <p:cNvPr id="76" name="Title 1"/>
          <p:cNvSpPr txBox="1">
            <a:spLocks/>
          </p:cNvSpPr>
          <p:nvPr/>
        </p:nvSpPr>
        <p:spPr>
          <a:xfrm>
            <a:off x="10236798" y="1688100"/>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a:solidFill>
                  <a:srgbClr val="13849A"/>
                </a:solidFill>
              </a:rPr>
              <a:t>Extract</a:t>
            </a:r>
          </a:p>
          <a:p>
            <a:pPr algn="ctr"/>
            <a:r>
              <a:rPr sz="4000">
                <a:solidFill>
                  <a:srgbClr val="13849A"/>
                </a:solidFill>
              </a:rPr>
              <a:t>API</a:t>
            </a:r>
          </a:p>
        </p:txBody>
      </p:sp>
      <p:sp>
        <p:nvSpPr>
          <p:cNvPr id="77" name="Title 1"/>
          <p:cNvSpPr txBox="1">
            <a:spLocks/>
          </p:cNvSpPr>
          <p:nvPr/>
        </p:nvSpPr>
        <p:spPr>
          <a:xfrm>
            <a:off x="9964840" y="6190244"/>
            <a:ext cx="4073946"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4000" err="1">
                <a:solidFill>
                  <a:srgbClr val="13849A"/>
                </a:solidFill>
              </a:rPr>
              <a:t>Tabadmin</a:t>
            </a:r>
            <a:endParaRPr sz="4000">
              <a:solidFill>
                <a:srgbClr val="13849A"/>
              </a:solidFill>
            </a:endParaRPr>
          </a:p>
        </p:txBody>
      </p:sp>
    </p:spTree>
    <p:extLst>
      <p:ext uri="{BB962C8B-B14F-4D97-AF65-F5344CB8AC3E}">
        <p14:creationId xmlns:p14="http://schemas.microsoft.com/office/powerpoint/2010/main" val="275509835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 name="Oval 87"/>
          <p:cNvSpPr/>
          <p:nvPr/>
        </p:nvSpPr>
        <p:spPr bwMode="auto">
          <a:xfrm rot="17858241">
            <a:off x="3086650" y="582785"/>
            <a:ext cx="4996321" cy="8919994"/>
          </a:xfrm>
          <a:prstGeom prst="ellipse">
            <a:avLst/>
          </a:prstGeom>
          <a:solidFill>
            <a:srgbClr val="FDF2CE">
              <a:alpha val="54902"/>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rot="10167172">
            <a:off x="7794542" y="426313"/>
            <a:ext cx="4985683" cy="6568646"/>
          </a:xfrm>
          <a:prstGeom prst="ellipse">
            <a:avLst/>
          </a:prstGeom>
          <a:solidFill>
            <a:schemeClr val="accent1">
              <a:lumMod val="20000"/>
              <a:lumOff val="80000"/>
              <a:alpha val="50196"/>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0" name="Oval 89"/>
          <p:cNvSpPr/>
          <p:nvPr/>
        </p:nvSpPr>
        <p:spPr bwMode="auto">
          <a:xfrm rot="17858241">
            <a:off x="1273666" y="85282"/>
            <a:ext cx="2786734" cy="2873613"/>
          </a:xfrm>
          <a:prstGeom prst="ellipse">
            <a:avLst/>
          </a:prstGeom>
          <a:solidFill>
            <a:srgbClr val="F9E0D1">
              <a:alpha val="85098"/>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Oval 90"/>
          <p:cNvSpPr/>
          <p:nvPr/>
        </p:nvSpPr>
        <p:spPr bwMode="auto">
          <a:xfrm rot="16617845">
            <a:off x="5830336" y="-1286720"/>
            <a:ext cx="3298553" cy="7323292"/>
          </a:xfrm>
          <a:prstGeom prst="ellipse">
            <a:avLst/>
          </a:prstGeom>
          <a:solidFill>
            <a:srgbClr val="E0F3E8">
              <a:alpha val="69804"/>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7121768" y="231950"/>
            <a:ext cx="0" cy="7663165"/>
          </a:xfrm>
          <a:prstGeom prst="line">
            <a:avLst/>
          </a:prstGeom>
          <a:ln w="76200">
            <a:no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itle 3" hidden="1"/>
          <p:cNvSpPr>
            <a:spLocks noGrp="1"/>
          </p:cNvSpPr>
          <p:nvPr>
            <p:ph type="title" idx="4294967295"/>
          </p:nvPr>
        </p:nvSpPr>
        <p:spPr>
          <a:xfrm>
            <a:off x="10282238" y="3494088"/>
            <a:ext cx="4348162" cy="1079500"/>
          </a:xfrm>
        </p:spPr>
        <p:txBody>
          <a:bodyPr/>
          <a:lstStyle/>
          <a:p>
            <a:pPr algn="r"/>
            <a:r>
              <a:rPr lang="en-US" dirty="0" smtClean="0">
                <a:solidFill>
                  <a:schemeClr val="bg1">
                    <a:lumMod val="75000"/>
                  </a:schemeClr>
                </a:solidFill>
              </a:rPr>
              <a:t>IT</a:t>
            </a:r>
            <a:endParaRPr lang="en-US" dirty="0">
              <a:solidFill>
                <a:schemeClr val="bg1">
                  <a:lumMod val="75000"/>
                </a:schemeClr>
              </a:solidFill>
            </a:endParaRPr>
          </a:p>
        </p:txBody>
      </p:sp>
      <p:sp>
        <p:nvSpPr>
          <p:cNvPr id="25" name="Title 3" hidden="1"/>
          <p:cNvSpPr txBox="1">
            <a:spLocks/>
          </p:cNvSpPr>
          <p:nvPr/>
        </p:nvSpPr>
        <p:spPr>
          <a:xfrm>
            <a:off x="1516007" y="34939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Business</a:t>
            </a:r>
          </a:p>
        </p:txBody>
      </p:sp>
      <p:sp>
        <p:nvSpPr>
          <p:cNvPr id="23" name="Title 3" hidden="1"/>
          <p:cNvSpPr txBox="1">
            <a:spLocks/>
          </p:cNvSpPr>
          <p:nvPr/>
        </p:nvSpPr>
        <p:spPr>
          <a:xfrm>
            <a:off x="7402112" y="1785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Strategic</a:t>
            </a:r>
          </a:p>
        </p:txBody>
      </p:sp>
      <p:sp>
        <p:nvSpPr>
          <p:cNvPr id="26" name="Title 3" hidden="1"/>
          <p:cNvSpPr txBox="1">
            <a:spLocks/>
          </p:cNvSpPr>
          <p:nvPr/>
        </p:nvSpPr>
        <p:spPr>
          <a:xfrm>
            <a:off x="3491760" y="68665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Tactical</a:t>
            </a:r>
          </a:p>
        </p:txBody>
      </p:sp>
      <p:sp>
        <p:nvSpPr>
          <p:cNvPr id="66" name="Title 1"/>
          <p:cNvSpPr txBox="1">
            <a:spLocks/>
          </p:cNvSpPr>
          <p:nvPr/>
        </p:nvSpPr>
        <p:spPr>
          <a:xfrm>
            <a:off x="9179520" y="6430069"/>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Platform</a:t>
            </a:r>
          </a:p>
        </p:txBody>
      </p:sp>
      <p:sp>
        <p:nvSpPr>
          <p:cNvPr id="28" name="Title 1"/>
          <p:cNvSpPr txBox="1">
            <a:spLocks/>
          </p:cNvSpPr>
          <p:nvPr/>
        </p:nvSpPr>
        <p:spPr>
          <a:xfrm>
            <a:off x="9043777" y="4178280"/>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ETL</a:t>
            </a:r>
          </a:p>
        </p:txBody>
      </p:sp>
      <p:sp>
        <p:nvSpPr>
          <p:cNvPr id="29" name="Title 1"/>
          <p:cNvSpPr txBox="1">
            <a:spLocks/>
          </p:cNvSpPr>
          <p:nvPr/>
        </p:nvSpPr>
        <p:spPr>
          <a:xfrm>
            <a:off x="4449280" y="170422"/>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66C18C"/>
                </a:solidFill>
                <a:latin typeface="Arial"/>
              </a:rPr>
              <a:t>Java</a:t>
            </a:r>
          </a:p>
        </p:txBody>
      </p:sp>
      <p:sp>
        <p:nvSpPr>
          <p:cNvPr id="30" name="Title 1"/>
          <p:cNvSpPr txBox="1">
            <a:spLocks/>
          </p:cNvSpPr>
          <p:nvPr/>
        </p:nvSpPr>
        <p:spPr>
          <a:xfrm>
            <a:off x="7360716" y="592900"/>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66C18C"/>
                </a:solidFill>
                <a:latin typeface="Arial"/>
              </a:rPr>
              <a:t>Ruby</a:t>
            </a:r>
          </a:p>
        </p:txBody>
      </p:sp>
      <p:sp>
        <p:nvSpPr>
          <p:cNvPr id="32" name="Title 1"/>
          <p:cNvSpPr txBox="1">
            <a:spLocks/>
          </p:cNvSpPr>
          <p:nvPr/>
        </p:nvSpPr>
        <p:spPr>
          <a:xfrm>
            <a:off x="4337202" y="5792985"/>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Calculus</a:t>
            </a:r>
          </a:p>
        </p:txBody>
      </p:sp>
      <p:sp>
        <p:nvSpPr>
          <p:cNvPr id="34" name="Title 1"/>
          <p:cNvSpPr txBox="1">
            <a:spLocks/>
          </p:cNvSpPr>
          <p:nvPr/>
        </p:nvSpPr>
        <p:spPr>
          <a:xfrm>
            <a:off x="4994843" y="2403400"/>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66C18C"/>
                </a:solidFill>
                <a:latin typeface="Arial"/>
              </a:rPr>
              <a:t>SAS</a:t>
            </a:r>
          </a:p>
        </p:txBody>
      </p:sp>
      <p:sp>
        <p:nvSpPr>
          <p:cNvPr id="39" name="Title 1"/>
          <p:cNvSpPr txBox="1">
            <a:spLocks/>
          </p:cNvSpPr>
          <p:nvPr/>
        </p:nvSpPr>
        <p:spPr>
          <a:xfrm>
            <a:off x="-870068" y="555995"/>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DC661D"/>
                </a:solidFill>
                <a:latin typeface="Arial"/>
              </a:rPr>
              <a:t>Executive</a:t>
            </a:r>
          </a:p>
          <a:p>
            <a:pPr algn="ctr"/>
            <a:r>
              <a:rPr sz="2800" b="1">
                <a:solidFill>
                  <a:srgbClr val="DC661D"/>
                </a:solidFill>
                <a:latin typeface="Arial"/>
              </a:rPr>
              <a:t>Briefings</a:t>
            </a:r>
          </a:p>
        </p:txBody>
      </p:sp>
      <p:sp>
        <p:nvSpPr>
          <p:cNvPr id="41" name="Title 1"/>
          <p:cNvSpPr txBox="1">
            <a:spLocks/>
          </p:cNvSpPr>
          <p:nvPr/>
        </p:nvSpPr>
        <p:spPr>
          <a:xfrm>
            <a:off x="-452177" y="3464728"/>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Storytelling</a:t>
            </a:r>
          </a:p>
        </p:txBody>
      </p:sp>
      <p:sp>
        <p:nvSpPr>
          <p:cNvPr id="42" name="Title 1"/>
          <p:cNvSpPr txBox="1">
            <a:spLocks/>
          </p:cNvSpPr>
          <p:nvPr/>
        </p:nvSpPr>
        <p:spPr>
          <a:xfrm>
            <a:off x="6397416" y="6306561"/>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SQL</a:t>
            </a:r>
          </a:p>
        </p:txBody>
      </p:sp>
      <p:sp>
        <p:nvSpPr>
          <p:cNvPr id="46" name="Title 1"/>
          <p:cNvSpPr txBox="1">
            <a:spLocks/>
          </p:cNvSpPr>
          <p:nvPr/>
        </p:nvSpPr>
        <p:spPr>
          <a:xfrm>
            <a:off x="8190240" y="5508922"/>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SAML</a:t>
            </a:r>
          </a:p>
        </p:txBody>
      </p:sp>
      <p:sp>
        <p:nvSpPr>
          <p:cNvPr id="47" name="Title 1"/>
          <p:cNvSpPr txBox="1">
            <a:spLocks/>
          </p:cNvSpPr>
          <p:nvPr/>
        </p:nvSpPr>
        <p:spPr>
          <a:xfrm>
            <a:off x="9419901" y="197001"/>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66C18C"/>
                </a:solidFill>
                <a:latin typeface="Arial"/>
              </a:rPr>
              <a:t>Python</a:t>
            </a:r>
          </a:p>
        </p:txBody>
      </p:sp>
      <p:sp>
        <p:nvSpPr>
          <p:cNvPr id="52" name="Title 1"/>
          <p:cNvSpPr txBox="1">
            <a:spLocks/>
          </p:cNvSpPr>
          <p:nvPr/>
        </p:nvSpPr>
        <p:spPr>
          <a:xfrm>
            <a:off x="5567056" y="-110831"/>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66C18C"/>
                </a:solidFill>
                <a:latin typeface="Arial"/>
              </a:rPr>
              <a:t>HTML</a:t>
            </a:r>
          </a:p>
        </p:txBody>
      </p:sp>
      <p:sp>
        <p:nvSpPr>
          <p:cNvPr id="55" name="Title 1"/>
          <p:cNvSpPr txBox="1">
            <a:spLocks/>
          </p:cNvSpPr>
          <p:nvPr/>
        </p:nvSpPr>
        <p:spPr>
          <a:xfrm>
            <a:off x="1943274" y="3102837"/>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Statistics</a:t>
            </a:r>
          </a:p>
        </p:txBody>
      </p:sp>
      <p:sp>
        <p:nvSpPr>
          <p:cNvPr id="67" name="Title 1"/>
          <p:cNvSpPr txBox="1">
            <a:spLocks/>
          </p:cNvSpPr>
          <p:nvPr/>
        </p:nvSpPr>
        <p:spPr>
          <a:xfrm>
            <a:off x="189272" y="4731080"/>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Design</a:t>
            </a:r>
          </a:p>
          <a:p>
            <a:pPr algn="ctr"/>
            <a:r>
              <a:rPr sz="2800" b="1">
                <a:solidFill>
                  <a:srgbClr val="F6BF0C"/>
                </a:solidFill>
                <a:latin typeface="Arial"/>
              </a:rPr>
              <a:t>Aesthetic</a:t>
            </a:r>
          </a:p>
        </p:txBody>
      </p:sp>
      <p:sp>
        <p:nvSpPr>
          <p:cNvPr id="69" name="Title 1"/>
          <p:cNvSpPr txBox="1">
            <a:spLocks/>
          </p:cNvSpPr>
          <p:nvPr/>
        </p:nvSpPr>
        <p:spPr>
          <a:xfrm>
            <a:off x="1680757" y="33268"/>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DC661D"/>
                </a:solidFill>
                <a:latin typeface="Arial"/>
              </a:rPr>
              <a:t>Project</a:t>
            </a:r>
          </a:p>
          <a:p>
            <a:pPr algn="ctr"/>
            <a:r>
              <a:rPr sz="2800" b="1">
                <a:solidFill>
                  <a:srgbClr val="DC661D"/>
                </a:solidFill>
                <a:latin typeface="Arial"/>
              </a:rPr>
              <a:t>Management</a:t>
            </a:r>
          </a:p>
        </p:txBody>
      </p:sp>
      <p:sp>
        <p:nvSpPr>
          <p:cNvPr id="70" name="Title 1"/>
          <p:cNvSpPr txBox="1">
            <a:spLocks/>
          </p:cNvSpPr>
          <p:nvPr/>
        </p:nvSpPr>
        <p:spPr>
          <a:xfrm>
            <a:off x="822031" y="1879013"/>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DC661D"/>
                </a:solidFill>
                <a:latin typeface="Arial"/>
              </a:rPr>
              <a:t>Stakeholder</a:t>
            </a:r>
          </a:p>
          <a:p>
            <a:pPr algn="ctr"/>
            <a:r>
              <a:rPr sz="2800" b="1">
                <a:solidFill>
                  <a:srgbClr val="DC661D"/>
                </a:solidFill>
                <a:latin typeface="Arial"/>
              </a:rPr>
              <a:t>Management</a:t>
            </a:r>
          </a:p>
          <a:p>
            <a:pPr algn="ctr"/>
            <a:endParaRPr sz="2800" b="1">
              <a:solidFill>
                <a:srgbClr val="DC661D"/>
              </a:solidFill>
              <a:latin typeface="Arial"/>
            </a:endParaRPr>
          </a:p>
        </p:txBody>
      </p:sp>
      <p:sp>
        <p:nvSpPr>
          <p:cNvPr id="72" name="Title 1"/>
          <p:cNvSpPr txBox="1">
            <a:spLocks/>
          </p:cNvSpPr>
          <p:nvPr/>
        </p:nvSpPr>
        <p:spPr>
          <a:xfrm>
            <a:off x="7339674" y="2048909"/>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66C18C"/>
                </a:solidFill>
                <a:latin typeface="Arial"/>
              </a:rPr>
              <a:t>Big Data</a:t>
            </a:r>
          </a:p>
        </p:txBody>
      </p:sp>
      <p:sp>
        <p:nvSpPr>
          <p:cNvPr id="74" name="Title 1"/>
          <p:cNvSpPr txBox="1">
            <a:spLocks/>
          </p:cNvSpPr>
          <p:nvPr/>
        </p:nvSpPr>
        <p:spPr>
          <a:xfrm>
            <a:off x="2661152" y="4377355"/>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Scientific</a:t>
            </a:r>
            <a:br>
              <a:rPr sz="2800" b="1">
                <a:solidFill>
                  <a:srgbClr val="F6BF0C"/>
                </a:solidFill>
                <a:latin typeface="Arial"/>
              </a:rPr>
            </a:br>
            <a:r>
              <a:rPr sz="2800" b="1">
                <a:solidFill>
                  <a:srgbClr val="F6BF0C"/>
                </a:solidFill>
                <a:latin typeface="Arial"/>
              </a:rPr>
              <a:t>Method</a:t>
            </a:r>
          </a:p>
        </p:txBody>
      </p:sp>
      <p:sp>
        <p:nvSpPr>
          <p:cNvPr id="77" name="Title 1"/>
          <p:cNvSpPr txBox="1">
            <a:spLocks/>
          </p:cNvSpPr>
          <p:nvPr/>
        </p:nvSpPr>
        <p:spPr>
          <a:xfrm>
            <a:off x="7298943" y="4633585"/>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Governance</a:t>
            </a:r>
          </a:p>
        </p:txBody>
      </p:sp>
      <p:sp>
        <p:nvSpPr>
          <p:cNvPr id="36" name="Title 1"/>
          <p:cNvSpPr txBox="1">
            <a:spLocks/>
          </p:cNvSpPr>
          <p:nvPr/>
        </p:nvSpPr>
        <p:spPr>
          <a:xfrm>
            <a:off x="2024629" y="6068066"/>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Analytical</a:t>
            </a:r>
          </a:p>
          <a:p>
            <a:pPr algn="ctr"/>
            <a:r>
              <a:rPr sz="2800" b="1">
                <a:solidFill>
                  <a:srgbClr val="F6BF0C"/>
                </a:solidFill>
                <a:latin typeface="Arial"/>
              </a:rPr>
              <a:t>Reasoning</a:t>
            </a:r>
          </a:p>
        </p:txBody>
      </p:sp>
      <p:sp>
        <p:nvSpPr>
          <p:cNvPr id="71" name="Title 1"/>
          <p:cNvSpPr txBox="1">
            <a:spLocks/>
          </p:cNvSpPr>
          <p:nvPr/>
        </p:nvSpPr>
        <p:spPr>
          <a:xfrm>
            <a:off x="5173221" y="1362624"/>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err="1">
                <a:solidFill>
                  <a:srgbClr val="66C18C"/>
                </a:solidFill>
                <a:latin typeface="Arial"/>
              </a:rPr>
              <a:t>Splunk</a:t>
            </a:r>
            <a:endParaRPr sz="2800" b="1">
              <a:solidFill>
                <a:srgbClr val="66C18C"/>
              </a:solidFill>
              <a:latin typeface="Arial"/>
            </a:endParaRPr>
          </a:p>
        </p:txBody>
      </p:sp>
      <p:sp>
        <p:nvSpPr>
          <p:cNvPr id="27" name="Title 1"/>
          <p:cNvSpPr txBox="1">
            <a:spLocks/>
          </p:cNvSpPr>
          <p:nvPr/>
        </p:nvSpPr>
        <p:spPr>
          <a:xfrm>
            <a:off x="9821795" y="3142270"/>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Relational</a:t>
            </a:r>
          </a:p>
          <a:p>
            <a:pPr algn="ctr"/>
            <a:r>
              <a:rPr sz="2800" b="1">
                <a:solidFill>
                  <a:srgbClr val="13849A"/>
                </a:solidFill>
                <a:latin typeface="Arial"/>
              </a:rPr>
              <a:t>Databases</a:t>
            </a:r>
          </a:p>
        </p:txBody>
      </p:sp>
      <p:sp>
        <p:nvSpPr>
          <p:cNvPr id="37" name="Title 1"/>
          <p:cNvSpPr txBox="1">
            <a:spLocks/>
          </p:cNvSpPr>
          <p:nvPr/>
        </p:nvSpPr>
        <p:spPr>
          <a:xfrm>
            <a:off x="5020507" y="4173474"/>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Industry</a:t>
            </a:r>
          </a:p>
          <a:p>
            <a:pPr algn="ctr"/>
            <a:r>
              <a:rPr sz="2800" b="1">
                <a:solidFill>
                  <a:srgbClr val="F6BF0C"/>
                </a:solidFill>
                <a:latin typeface="Arial"/>
              </a:rPr>
              <a:t>Knowledge</a:t>
            </a:r>
          </a:p>
        </p:txBody>
      </p:sp>
      <p:sp>
        <p:nvSpPr>
          <p:cNvPr id="68" name="Title 1"/>
          <p:cNvSpPr txBox="1">
            <a:spLocks/>
          </p:cNvSpPr>
          <p:nvPr/>
        </p:nvSpPr>
        <p:spPr>
          <a:xfrm>
            <a:off x="4511938" y="6938139"/>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Excel</a:t>
            </a:r>
          </a:p>
          <a:p>
            <a:pPr algn="ctr"/>
            <a:r>
              <a:rPr sz="2800" b="1">
                <a:solidFill>
                  <a:srgbClr val="F6BF0C"/>
                </a:solidFill>
                <a:latin typeface="Arial"/>
              </a:rPr>
              <a:t>Functions</a:t>
            </a:r>
          </a:p>
        </p:txBody>
      </p:sp>
      <p:sp>
        <p:nvSpPr>
          <p:cNvPr id="81" name="Title 1"/>
          <p:cNvSpPr txBox="1">
            <a:spLocks/>
          </p:cNvSpPr>
          <p:nvPr/>
        </p:nvSpPr>
        <p:spPr>
          <a:xfrm>
            <a:off x="9204522" y="1418835"/>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Salesforce</a:t>
            </a:r>
          </a:p>
        </p:txBody>
      </p:sp>
      <p:sp>
        <p:nvSpPr>
          <p:cNvPr id="83" name="Title 1"/>
          <p:cNvSpPr txBox="1">
            <a:spLocks/>
          </p:cNvSpPr>
          <p:nvPr/>
        </p:nvSpPr>
        <p:spPr>
          <a:xfrm>
            <a:off x="9951910" y="5134975"/>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PowerShell</a:t>
            </a:r>
          </a:p>
        </p:txBody>
      </p:sp>
      <p:sp>
        <p:nvSpPr>
          <p:cNvPr id="84" name="Title 1"/>
          <p:cNvSpPr txBox="1">
            <a:spLocks/>
          </p:cNvSpPr>
          <p:nvPr/>
        </p:nvSpPr>
        <p:spPr>
          <a:xfrm>
            <a:off x="3574001" y="1112718"/>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66C18C"/>
                </a:solidFill>
                <a:latin typeface="Arial"/>
              </a:rPr>
              <a:t>C+</a:t>
            </a:r>
          </a:p>
        </p:txBody>
      </p:sp>
      <p:sp>
        <p:nvSpPr>
          <p:cNvPr id="87" name="Title 1"/>
          <p:cNvSpPr txBox="1">
            <a:spLocks/>
          </p:cNvSpPr>
          <p:nvPr/>
        </p:nvSpPr>
        <p:spPr>
          <a:xfrm>
            <a:off x="-524296" y="6343147"/>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F6BF0C"/>
                </a:solidFill>
                <a:latin typeface="Arial"/>
              </a:rPr>
              <a:t>Visual </a:t>
            </a:r>
          </a:p>
          <a:p>
            <a:pPr algn="ctr"/>
            <a:r>
              <a:rPr sz="2800" b="1">
                <a:solidFill>
                  <a:srgbClr val="F6BF0C"/>
                </a:solidFill>
                <a:latin typeface="Arial"/>
              </a:rPr>
              <a:t>Best Practices</a:t>
            </a:r>
          </a:p>
        </p:txBody>
      </p:sp>
      <p:sp>
        <p:nvSpPr>
          <p:cNvPr id="92" name="Title 1"/>
          <p:cNvSpPr txBox="1">
            <a:spLocks/>
          </p:cNvSpPr>
          <p:nvPr/>
        </p:nvSpPr>
        <p:spPr>
          <a:xfrm>
            <a:off x="11555678" y="4396848"/>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Load</a:t>
            </a:r>
          </a:p>
          <a:p>
            <a:pPr algn="ctr"/>
            <a:r>
              <a:rPr sz="2800" b="1">
                <a:solidFill>
                  <a:srgbClr val="13849A"/>
                </a:solidFill>
                <a:latin typeface="Arial"/>
              </a:rPr>
              <a:t>Testing</a:t>
            </a:r>
          </a:p>
        </p:txBody>
      </p:sp>
      <p:sp>
        <p:nvSpPr>
          <p:cNvPr id="93" name="Title 1"/>
          <p:cNvSpPr txBox="1">
            <a:spLocks/>
          </p:cNvSpPr>
          <p:nvPr/>
        </p:nvSpPr>
        <p:spPr>
          <a:xfrm>
            <a:off x="12443288" y="2087969"/>
            <a:ext cx="186326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Schemas</a:t>
            </a:r>
          </a:p>
        </p:txBody>
      </p:sp>
      <p:sp>
        <p:nvSpPr>
          <p:cNvPr id="94" name="Title 1"/>
          <p:cNvSpPr txBox="1">
            <a:spLocks/>
          </p:cNvSpPr>
          <p:nvPr/>
        </p:nvSpPr>
        <p:spPr>
          <a:xfrm>
            <a:off x="7353300" y="3151054"/>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13849A"/>
                </a:solidFill>
                <a:latin typeface="Arial"/>
              </a:rPr>
              <a:t>Cubes</a:t>
            </a:r>
          </a:p>
        </p:txBody>
      </p:sp>
      <p:sp>
        <p:nvSpPr>
          <p:cNvPr id="95" name="Title 1"/>
          <p:cNvSpPr txBox="1">
            <a:spLocks/>
          </p:cNvSpPr>
          <p:nvPr/>
        </p:nvSpPr>
        <p:spPr>
          <a:xfrm>
            <a:off x="3150007" y="2242981"/>
            <a:ext cx="4073946"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pPr algn="ctr"/>
            <a:r>
              <a:rPr sz="2800" b="1">
                <a:solidFill>
                  <a:srgbClr val="66C18C"/>
                </a:solidFill>
                <a:latin typeface="Arial"/>
              </a:rPr>
              <a:t>R-Stats</a:t>
            </a:r>
          </a:p>
        </p:txBody>
      </p:sp>
    </p:spTree>
    <p:extLst>
      <p:ext uri="{BB962C8B-B14F-4D97-AF65-F5344CB8AC3E}">
        <p14:creationId xmlns:p14="http://schemas.microsoft.com/office/powerpoint/2010/main" val="77250802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Oval 41"/>
          <p:cNvSpPr/>
          <p:nvPr/>
        </p:nvSpPr>
        <p:spPr bwMode="auto">
          <a:xfrm rot="17858241">
            <a:off x="2995210" y="595848"/>
            <a:ext cx="4996321" cy="8919994"/>
          </a:xfrm>
          <a:prstGeom prst="ellipse">
            <a:avLst/>
          </a:prstGeom>
          <a:solidFill>
            <a:srgbClr val="FDF2CE">
              <a:alpha val="54902"/>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rot="10167172">
            <a:off x="7794542" y="426313"/>
            <a:ext cx="4985683" cy="6568646"/>
          </a:xfrm>
          <a:prstGeom prst="ellipse">
            <a:avLst/>
          </a:prstGeom>
          <a:solidFill>
            <a:schemeClr val="accent1">
              <a:lumMod val="20000"/>
              <a:lumOff val="80000"/>
              <a:alpha val="50196"/>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p:cNvSpPr/>
          <p:nvPr/>
        </p:nvSpPr>
        <p:spPr bwMode="auto">
          <a:xfrm rot="17858241">
            <a:off x="1273666" y="85282"/>
            <a:ext cx="2786734" cy="2873613"/>
          </a:xfrm>
          <a:prstGeom prst="ellipse">
            <a:avLst/>
          </a:prstGeom>
          <a:solidFill>
            <a:srgbClr val="F9E0D1">
              <a:alpha val="85098"/>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rot="16617845">
            <a:off x="5830336" y="-1286720"/>
            <a:ext cx="3298553" cy="7323292"/>
          </a:xfrm>
          <a:prstGeom prst="ellipse">
            <a:avLst/>
          </a:prstGeom>
          <a:solidFill>
            <a:srgbClr val="E0F3E8">
              <a:alpha val="69804"/>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5"/>
          <p:cNvSpPr/>
          <p:nvPr/>
        </p:nvSpPr>
        <p:spPr bwMode="auto">
          <a:xfrm>
            <a:off x="10597493" y="3127616"/>
            <a:ext cx="1249354" cy="1248850"/>
          </a:xfrm>
          <a:custGeom>
            <a:avLst/>
            <a:gdLst>
              <a:gd name="connsiteX0" fmla="*/ 313026 w 1249354"/>
              <a:gd name="connsiteY0" fmla="*/ 835526 h 1248850"/>
              <a:gd name="connsiteX1" fmla="*/ 313026 w 1249354"/>
              <a:gd name="connsiteY1" fmla="*/ 963142 h 1248850"/>
              <a:gd name="connsiteX2" fmla="*/ 313026 w 1249354"/>
              <a:gd name="connsiteY2" fmla="*/ 980483 h 1248850"/>
              <a:gd name="connsiteX3" fmla="*/ 318420 w 1249354"/>
              <a:gd name="connsiteY3" fmla="*/ 980483 h 1248850"/>
              <a:gd name="connsiteX4" fmla="*/ 319358 w 1249354"/>
              <a:gd name="connsiteY4" fmla="*/ 982363 h 1248850"/>
              <a:gd name="connsiteX5" fmla="*/ 624676 w 1249354"/>
              <a:gd name="connsiteY5" fmla="*/ 1058517 h 1248850"/>
              <a:gd name="connsiteX6" fmla="*/ 929995 w 1249354"/>
              <a:gd name="connsiteY6" fmla="*/ 982363 h 1248850"/>
              <a:gd name="connsiteX7" fmla="*/ 930932 w 1249354"/>
              <a:gd name="connsiteY7" fmla="*/ 980483 h 1248850"/>
              <a:gd name="connsiteX8" fmla="*/ 936326 w 1249354"/>
              <a:gd name="connsiteY8" fmla="*/ 980483 h 1248850"/>
              <a:gd name="connsiteX9" fmla="*/ 936326 w 1249354"/>
              <a:gd name="connsiteY9" fmla="*/ 963142 h 1248850"/>
              <a:gd name="connsiteX10" fmla="*/ 936326 w 1249354"/>
              <a:gd name="connsiteY10" fmla="*/ 835526 h 1248850"/>
              <a:gd name="connsiteX11" fmla="*/ 936091 w 1249354"/>
              <a:gd name="connsiteY11" fmla="*/ 835526 h 1248850"/>
              <a:gd name="connsiteX12" fmla="*/ 931730 w 1249354"/>
              <a:gd name="connsiteY12" fmla="*/ 844272 h 1248850"/>
              <a:gd name="connsiteX13" fmla="*/ 626411 w 1249354"/>
              <a:gd name="connsiteY13" fmla="*/ 920426 h 1248850"/>
              <a:gd name="connsiteX14" fmla="*/ 321093 w 1249354"/>
              <a:gd name="connsiteY14" fmla="*/ 844272 h 1248850"/>
              <a:gd name="connsiteX15" fmla="*/ 316731 w 1249354"/>
              <a:gd name="connsiteY15" fmla="*/ 835526 h 1248850"/>
              <a:gd name="connsiteX16" fmla="*/ 313026 w 1249354"/>
              <a:gd name="connsiteY16" fmla="*/ 667760 h 1248850"/>
              <a:gd name="connsiteX17" fmla="*/ 313026 w 1249354"/>
              <a:gd name="connsiteY17" fmla="*/ 795376 h 1248850"/>
              <a:gd name="connsiteX18" fmla="*/ 313026 w 1249354"/>
              <a:gd name="connsiteY18" fmla="*/ 812717 h 1248850"/>
              <a:gd name="connsiteX19" fmla="*/ 318420 w 1249354"/>
              <a:gd name="connsiteY19" fmla="*/ 812717 h 1248850"/>
              <a:gd name="connsiteX20" fmla="*/ 319358 w 1249354"/>
              <a:gd name="connsiteY20" fmla="*/ 814597 h 1248850"/>
              <a:gd name="connsiteX21" fmla="*/ 624676 w 1249354"/>
              <a:gd name="connsiteY21" fmla="*/ 890752 h 1248850"/>
              <a:gd name="connsiteX22" fmla="*/ 929995 w 1249354"/>
              <a:gd name="connsiteY22" fmla="*/ 814597 h 1248850"/>
              <a:gd name="connsiteX23" fmla="*/ 930932 w 1249354"/>
              <a:gd name="connsiteY23" fmla="*/ 812717 h 1248850"/>
              <a:gd name="connsiteX24" fmla="*/ 936326 w 1249354"/>
              <a:gd name="connsiteY24" fmla="*/ 812717 h 1248850"/>
              <a:gd name="connsiteX25" fmla="*/ 936326 w 1249354"/>
              <a:gd name="connsiteY25" fmla="*/ 795376 h 1248850"/>
              <a:gd name="connsiteX26" fmla="*/ 936326 w 1249354"/>
              <a:gd name="connsiteY26" fmla="*/ 667760 h 1248850"/>
              <a:gd name="connsiteX27" fmla="*/ 936091 w 1249354"/>
              <a:gd name="connsiteY27" fmla="*/ 667760 h 1248850"/>
              <a:gd name="connsiteX28" fmla="*/ 931730 w 1249354"/>
              <a:gd name="connsiteY28" fmla="*/ 676506 h 1248850"/>
              <a:gd name="connsiteX29" fmla="*/ 626411 w 1249354"/>
              <a:gd name="connsiteY29" fmla="*/ 752660 h 1248850"/>
              <a:gd name="connsiteX30" fmla="*/ 321093 w 1249354"/>
              <a:gd name="connsiteY30" fmla="*/ 676506 h 1248850"/>
              <a:gd name="connsiteX31" fmla="*/ 316731 w 1249354"/>
              <a:gd name="connsiteY31" fmla="*/ 667760 h 1248850"/>
              <a:gd name="connsiteX32" fmla="*/ 313026 w 1249354"/>
              <a:gd name="connsiteY32" fmla="*/ 499995 h 1248850"/>
              <a:gd name="connsiteX33" fmla="*/ 313026 w 1249354"/>
              <a:gd name="connsiteY33" fmla="*/ 627610 h 1248850"/>
              <a:gd name="connsiteX34" fmla="*/ 313026 w 1249354"/>
              <a:gd name="connsiteY34" fmla="*/ 644951 h 1248850"/>
              <a:gd name="connsiteX35" fmla="*/ 318420 w 1249354"/>
              <a:gd name="connsiteY35" fmla="*/ 644951 h 1248850"/>
              <a:gd name="connsiteX36" fmla="*/ 319358 w 1249354"/>
              <a:gd name="connsiteY36" fmla="*/ 646832 h 1248850"/>
              <a:gd name="connsiteX37" fmla="*/ 624676 w 1249354"/>
              <a:gd name="connsiteY37" fmla="*/ 722986 h 1248850"/>
              <a:gd name="connsiteX38" fmla="*/ 929995 w 1249354"/>
              <a:gd name="connsiteY38" fmla="*/ 646832 h 1248850"/>
              <a:gd name="connsiteX39" fmla="*/ 930932 w 1249354"/>
              <a:gd name="connsiteY39" fmla="*/ 644951 h 1248850"/>
              <a:gd name="connsiteX40" fmla="*/ 936326 w 1249354"/>
              <a:gd name="connsiteY40" fmla="*/ 644951 h 1248850"/>
              <a:gd name="connsiteX41" fmla="*/ 936326 w 1249354"/>
              <a:gd name="connsiteY41" fmla="*/ 627610 h 1248850"/>
              <a:gd name="connsiteX42" fmla="*/ 936326 w 1249354"/>
              <a:gd name="connsiteY42" fmla="*/ 499995 h 1248850"/>
              <a:gd name="connsiteX43" fmla="*/ 936091 w 1249354"/>
              <a:gd name="connsiteY43" fmla="*/ 499995 h 1248850"/>
              <a:gd name="connsiteX44" fmla="*/ 931730 w 1249354"/>
              <a:gd name="connsiteY44" fmla="*/ 508741 h 1248850"/>
              <a:gd name="connsiteX45" fmla="*/ 626411 w 1249354"/>
              <a:gd name="connsiteY45" fmla="*/ 584895 h 1248850"/>
              <a:gd name="connsiteX46" fmla="*/ 321093 w 1249354"/>
              <a:gd name="connsiteY46" fmla="*/ 508741 h 1248850"/>
              <a:gd name="connsiteX47" fmla="*/ 316732 w 1249354"/>
              <a:gd name="connsiteY47" fmla="*/ 499995 h 1248850"/>
              <a:gd name="connsiteX48" fmla="*/ 313026 w 1249354"/>
              <a:gd name="connsiteY48" fmla="*/ 332229 h 1248850"/>
              <a:gd name="connsiteX49" fmla="*/ 313026 w 1249354"/>
              <a:gd name="connsiteY49" fmla="*/ 459844 h 1248850"/>
              <a:gd name="connsiteX50" fmla="*/ 313026 w 1249354"/>
              <a:gd name="connsiteY50" fmla="*/ 477186 h 1248850"/>
              <a:gd name="connsiteX51" fmla="*/ 318420 w 1249354"/>
              <a:gd name="connsiteY51" fmla="*/ 477186 h 1248850"/>
              <a:gd name="connsiteX52" fmla="*/ 319358 w 1249354"/>
              <a:gd name="connsiteY52" fmla="*/ 479066 h 1248850"/>
              <a:gd name="connsiteX53" fmla="*/ 624676 w 1249354"/>
              <a:gd name="connsiteY53" fmla="*/ 555220 h 1248850"/>
              <a:gd name="connsiteX54" fmla="*/ 929995 w 1249354"/>
              <a:gd name="connsiteY54" fmla="*/ 479066 h 1248850"/>
              <a:gd name="connsiteX55" fmla="*/ 930932 w 1249354"/>
              <a:gd name="connsiteY55" fmla="*/ 477186 h 1248850"/>
              <a:gd name="connsiteX56" fmla="*/ 936326 w 1249354"/>
              <a:gd name="connsiteY56" fmla="*/ 477186 h 1248850"/>
              <a:gd name="connsiteX57" fmla="*/ 936326 w 1249354"/>
              <a:gd name="connsiteY57" fmla="*/ 459844 h 1248850"/>
              <a:gd name="connsiteX58" fmla="*/ 936326 w 1249354"/>
              <a:gd name="connsiteY58" fmla="*/ 332229 h 1248850"/>
              <a:gd name="connsiteX59" fmla="*/ 936091 w 1249354"/>
              <a:gd name="connsiteY59" fmla="*/ 332229 h 1248850"/>
              <a:gd name="connsiteX60" fmla="*/ 931730 w 1249354"/>
              <a:gd name="connsiteY60" fmla="*/ 340975 h 1248850"/>
              <a:gd name="connsiteX61" fmla="*/ 626411 w 1249354"/>
              <a:gd name="connsiteY61" fmla="*/ 417129 h 1248850"/>
              <a:gd name="connsiteX62" fmla="*/ 321093 w 1249354"/>
              <a:gd name="connsiteY62" fmla="*/ 340975 h 1248850"/>
              <a:gd name="connsiteX63" fmla="*/ 316731 w 1249354"/>
              <a:gd name="connsiteY63" fmla="*/ 332229 h 1248850"/>
              <a:gd name="connsiteX64" fmla="*/ 624676 w 1249354"/>
              <a:gd name="connsiteY64" fmla="*/ 189837 h 1248850"/>
              <a:gd name="connsiteX65" fmla="*/ 313026 w 1249354"/>
              <a:gd name="connsiteY65" fmla="*/ 285213 h 1248850"/>
              <a:gd name="connsiteX66" fmla="*/ 624676 w 1249354"/>
              <a:gd name="connsiteY66" fmla="*/ 380589 h 1248850"/>
              <a:gd name="connsiteX67" fmla="*/ 936326 w 1249354"/>
              <a:gd name="connsiteY67" fmla="*/ 285213 h 1248850"/>
              <a:gd name="connsiteX68" fmla="*/ 624676 w 1249354"/>
              <a:gd name="connsiteY68" fmla="*/ 189837 h 1248850"/>
              <a:gd name="connsiteX69" fmla="*/ 624677 w 1249354"/>
              <a:gd name="connsiteY69" fmla="*/ 0 h 1248850"/>
              <a:gd name="connsiteX70" fmla="*/ 1249354 w 1249354"/>
              <a:gd name="connsiteY70" fmla="*/ 624425 h 1248850"/>
              <a:gd name="connsiteX71" fmla="*/ 624677 w 1249354"/>
              <a:gd name="connsiteY71" fmla="*/ 1248850 h 1248850"/>
              <a:gd name="connsiteX72" fmla="*/ 0 w 1249354"/>
              <a:gd name="connsiteY72" fmla="*/ 624425 h 1248850"/>
              <a:gd name="connsiteX73" fmla="*/ 624677 w 1249354"/>
              <a:gd name="connsiteY73" fmla="*/ 0 h 124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49354" h="1248850">
                <a:moveTo>
                  <a:pt x="313026" y="835526"/>
                </a:moveTo>
                <a:lnTo>
                  <a:pt x="313026" y="963142"/>
                </a:lnTo>
                <a:lnTo>
                  <a:pt x="313026" y="980483"/>
                </a:lnTo>
                <a:lnTo>
                  <a:pt x="318420" y="980483"/>
                </a:lnTo>
                <a:lnTo>
                  <a:pt x="319358" y="982363"/>
                </a:lnTo>
                <a:cubicBezTo>
                  <a:pt x="348418" y="1025824"/>
                  <a:pt x="474072" y="1058517"/>
                  <a:pt x="624676" y="1058517"/>
                </a:cubicBezTo>
                <a:cubicBezTo>
                  <a:pt x="775281" y="1058517"/>
                  <a:pt x="900934" y="1025824"/>
                  <a:pt x="929995" y="982363"/>
                </a:cubicBezTo>
                <a:lnTo>
                  <a:pt x="930932" y="980483"/>
                </a:lnTo>
                <a:lnTo>
                  <a:pt x="936326" y="980483"/>
                </a:lnTo>
                <a:lnTo>
                  <a:pt x="936326" y="963142"/>
                </a:lnTo>
                <a:lnTo>
                  <a:pt x="936326" y="835526"/>
                </a:lnTo>
                <a:lnTo>
                  <a:pt x="936091" y="835526"/>
                </a:lnTo>
                <a:lnTo>
                  <a:pt x="931730" y="844272"/>
                </a:lnTo>
                <a:cubicBezTo>
                  <a:pt x="902669" y="887733"/>
                  <a:pt x="777016" y="920426"/>
                  <a:pt x="626411" y="920426"/>
                </a:cubicBezTo>
                <a:cubicBezTo>
                  <a:pt x="475807" y="920426"/>
                  <a:pt x="350153" y="887733"/>
                  <a:pt x="321093" y="844272"/>
                </a:cubicBezTo>
                <a:lnTo>
                  <a:pt x="316731" y="835526"/>
                </a:lnTo>
                <a:close/>
                <a:moveTo>
                  <a:pt x="313026" y="667760"/>
                </a:moveTo>
                <a:lnTo>
                  <a:pt x="313026" y="795376"/>
                </a:lnTo>
                <a:lnTo>
                  <a:pt x="313026" y="812717"/>
                </a:lnTo>
                <a:lnTo>
                  <a:pt x="318420" y="812717"/>
                </a:lnTo>
                <a:lnTo>
                  <a:pt x="319358" y="814597"/>
                </a:lnTo>
                <a:cubicBezTo>
                  <a:pt x="348418" y="858059"/>
                  <a:pt x="474072" y="890752"/>
                  <a:pt x="624676" y="890752"/>
                </a:cubicBezTo>
                <a:cubicBezTo>
                  <a:pt x="775281" y="890752"/>
                  <a:pt x="900934" y="858059"/>
                  <a:pt x="929995" y="814597"/>
                </a:cubicBezTo>
                <a:lnTo>
                  <a:pt x="930932" y="812717"/>
                </a:lnTo>
                <a:lnTo>
                  <a:pt x="936326" y="812717"/>
                </a:lnTo>
                <a:lnTo>
                  <a:pt x="936326" y="795376"/>
                </a:lnTo>
                <a:lnTo>
                  <a:pt x="936326" y="667760"/>
                </a:lnTo>
                <a:lnTo>
                  <a:pt x="936091" y="667760"/>
                </a:lnTo>
                <a:lnTo>
                  <a:pt x="931730" y="676506"/>
                </a:lnTo>
                <a:cubicBezTo>
                  <a:pt x="902669" y="719967"/>
                  <a:pt x="777016" y="752660"/>
                  <a:pt x="626411" y="752660"/>
                </a:cubicBezTo>
                <a:cubicBezTo>
                  <a:pt x="475807" y="752660"/>
                  <a:pt x="350153" y="719967"/>
                  <a:pt x="321093" y="676506"/>
                </a:cubicBezTo>
                <a:lnTo>
                  <a:pt x="316731" y="667760"/>
                </a:lnTo>
                <a:close/>
                <a:moveTo>
                  <a:pt x="313026" y="499995"/>
                </a:moveTo>
                <a:lnTo>
                  <a:pt x="313026" y="627610"/>
                </a:lnTo>
                <a:lnTo>
                  <a:pt x="313026" y="644951"/>
                </a:lnTo>
                <a:lnTo>
                  <a:pt x="318420" y="644951"/>
                </a:lnTo>
                <a:lnTo>
                  <a:pt x="319358" y="646832"/>
                </a:lnTo>
                <a:cubicBezTo>
                  <a:pt x="348418" y="690293"/>
                  <a:pt x="474072" y="722986"/>
                  <a:pt x="624676" y="722986"/>
                </a:cubicBezTo>
                <a:cubicBezTo>
                  <a:pt x="775281" y="722986"/>
                  <a:pt x="900934" y="690293"/>
                  <a:pt x="929995" y="646832"/>
                </a:cubicBezTo>
                <a:lnTo>
                  <a:pt x="930932" y="644951"/>
                </a:lnTo>
                <a:lnTo>
                  <a:pt x="936326" y="644951"/>
                </a:lnTo>
                <a:lnTo>
                  <a:pt x="936326" y="627610"/>
                </a:lnTo>
                <a:lnTo>
                  <a:pt x="936326" y="499995"/>
                </a:lnTo>
                <a:lnTo>
                  <a:pt x="936091" y="499995"/>
                </a:lnTo>
                <a:lnTo>
                  <a:pt x="931730" y="508741"/>
                </a:lnTo>
                <a:cubicBezTo>
                  <a:pt x="902669" y="552202"/>
                  <a:pt x="777016" y="584895"/>
                  <a:pt x="626411" y="584895"/>
                </a:cubicBezTo>
                <a:cubicBezTo>
                  <a:pt x="475807" y="584895"/>
                  <a:pt x="350153" y="552202"/>
                  <a:pt x="321093" y="508741"/>
                </a:cubicBezTo>
                <a:lnTo>
                  <a:pt x="316732" y="499995"/>
                </a:lnTo>
                <a:close/>
                <a:moveTo>
                  <a:pt x="313026" y="332229"/>
                </a:moveTo>
                <a:lnTo>
                  <a:pt x="313026" y="459844"/>
                </a:lnTo>
                <a:lnTo>
                  <a:pt x="313026" y="477186"/>
                </a:lnTo>
                <a:lnTo>
                  <a:pt x="318420" y="477186"/>
                </a:lnTo>
                <a:lnTo>
                  <a:pt x="319358" y="479066"/>
                </a:lnTo>
                <a:cubicBezTo>
                  <a:pt x="348418" y="522527"/>
                  <a:pt x="474072" y="555220"/>
                  <a:pt x="624676" y="555220"/>
                </a:cubicBezTo>
                <a:cubicBezTo>
                  <a:pt x="775281" y="555220"/>
                  <a:pt x="900934" y="522527"/>
                  <a:pt x="929995" y="479066"/>
                </a:cubicBezTo>
                <a:lnTo>
                  <a:pt x="930932" y="477186"/>
                </a:lnTo>
                <a:lnTo>
                  <a:pt x="936326" y="477186"/>
                </a:lnTo>
                <a:lnTo>
                  <a:pt x="936326" y="459844"/>
                </a:lnTo>
                <a:lnTo>
                  <a:pt x="936326" y="332229"/>
                </a:lnTo>
                <a:lnTo>
                  <a:pt x="936091" y="332229"/>
                </a:lnTo>
                <a:lnTo>
                  <a:pt x="931730" y="340975"/>
                </a:lnTo>
                <a:cubicBezTo>
                  <a:pt x="902669" y="384436"/>
                  <a:pt x="777016" y="417129"/>
                  <a:pt x="626411" y="417129"/>
                </a:cubicBezTo>
                <a:cubicBezTo>
                  <a:pt x="475807" y="417129"/>
                  <a:pt x="350153" y="384436"/>
                  <a:pt x="321093" y="340975"/>
                </a:cubicBezTo>
                <a:lnTo>
                  <a:pt x="316731" y="332229"/>
                </a:lnTo>
                <a:close/>
                <a:moveTo>
                  <a:pt x="624676" y="189837"/>
                </a:moveTo>
                <a:cubicBezTo>
                  <a:pt x="452557" y="189837"/>
                  <a:pt x="313026" y="232538"/>
                  <a:pt x="313026" y="285213"/>
                </a:cubicBezTo>
                <a:cubicBezTo>
                  <a:pt x="313026" y="337888"/>
                  <a:pt x="452557" y="380589"/>
                  <a:pt x="624676" y="380589"/>
                </a:cubicBezTo>
                <a:cubicBezTo>
                  <a:pt x="796796" y="380589"/>
                  <a:pt x="936326" y="337888"/>
                  <a:pt x="936326" y="285213"/>
                </a:cubicBezTo>
                <a:cubicBezTo>
                  <a:pt x="936326" y="232538"/>
                  <a:pt x="796796" y="189837"/>
                  <a:pt x="624676" y="189837"/>
                </a:cubicBezTo>
                <a:close/>
                <a:moveTo>
                  <a:pt x="624677" y="0"/>
                </a:moveTo>
                <a:cubicBezTo>
                  <a:pt x="969677" y="0"/>
                  <a:pt x="1249354" y="279565"/>
                  <a:pt x="1249354" y="624425"/>
                </a:cubicBezTo>
                <a:cubicBezTo>
                  <a:pt x="1249354" y="969285"/>
                  <a:pt x="969677" y="1248850"/>
                  <a:pt x="624677" y="1248850"/>
                </a:cubicBezTo>
                <a:cubicBezTo>
                  <a:pt x="279677" y="1248850"/>
                  <a:pt x="0" y="969285"/>
                  <a:pt x="0" y="624425"/>
                </a:cubicBezTo>
                <a:cubicBezTo>
                  <a:pt x="0" y="279565"/>
                  <a:pt x="279677" y="0"/>
                  <a:pt x="624677" y="0"/>
                </a:cubicBezTo>
                <a:close/>
              </a:path>
            </a:pathLst>
          </a:cu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1096960" fontAlgn="base">
              <a:spcBef>
                <a:spcPct val="0"/>
              </a:spcBef>
              <a:spcAft>
                <a:spcPct val="0"/>
              </a:spcAft>
            </a:pPr>
            <a:endParaRPr lang="en-US" sz="1412" dirty="0">
              <a:gradFill>
                <a:gsLst>
                  <a:gs pos="0">
                    <a:srgbClr val="FFFFFF"/>
                  </a:gs>
                  <a:gs pos="100000">
                    <a:srgbClr val="FFFFFF"/>
                  </a:gs>
                </a:gsLst>
                <a:lin ang="5400000" scaled="0"/>
              </a:gradFill>
            </a:endParaRPr>
          </a:p>
        </p:txBody>
      </p:sp>
      <p:sp>
        <p:nvSpPr>
          <p:cNvPr id="27" name="Freeform 26"/>
          <p:cNvSpPr/>
          <p:nvPr/>
        </p:nvSpPr>
        <p:spPr bwMode="auto">
          <a:xfrm>
            <a:off x="11749581" y="5570679"/>
            <a:ext cx="1249354" cy="1248850"/>
          </a:xfrm>
          <a:custGeom>
            <a:avLst/>
            <a:gdLst>
              <a:gd name="connsiteX0" fmla="*/ 768658 w 1249354"/>
              <a:gd name="connsiteY0" fmla="*/ 849534 h 1248850"/>
              <a:gd name="connsiteX1" fmla="*/ 797525 w 1249354"/>
              <a:gd name="connsiteY1" fmla="*/ 878401 h 1248850"/>
              <a:gd name="connsiteX2" fmla="*/ 768658 w 1249354"/>
              <a:gd name="connsiteY2" fmla="*/ 907268 h 1248850"/>
              <a:gd name="connsiteX3" fmla="*/ 739791 w 1249354"/>
              <a:gd name="connsiteY3" fmla="*/ 878401 h 1248850"/>
              <a:gd name="connsiteX4" fmla="*/ 768658 w 1249354"/>
              <a:gd name="connsiteY4" fmla="*/ 849534 h 1248850"/>
              <a:gd name="connsiteX5" fmla="*/ 432396 w 1249354"/>
              <a:gd name="connsiteY5" fmla="*/ 822271 h 1248850"/>
              <a:gd name="connsiteX6" fmla="*/ 432396 w 1249354"/>
              <a:gd name="connsiteY6" fmla="*/ 935829 h 1248850"/>
              <a:gd name="connsiteX7" fmla="*/ 824960 w 1249354"/>
              <a:gd name="connsiteY7" fmla="*/ 935829 h 1248850"/>
              <a:gd name="connsiteX8" fmla="*/ 824960 w 1249354"/>
              <a:gd name="connsiteY8" fmla="*/ 822271 h 1248850"/>
              <a:gd name="connsiteX9" fmla="*/ 402114 w 1249354"/>
              <a:gd name="connsiteY9" fmla="*/ 795775 h 1248850"/>
              <a:gd name="connsiteX10" fmla="*/ 856344 w 1249354"/>
              <a:gd name="connsiteY10" fmla="*/ 795775 h 1248850"/>
              <a:gd name="connsiteX11" fmla="*/ 856344 w 1249354"/>
              <a:gd name="connsiteY11" fmla="*/ 969897 h 1248850"/>
              <a:gd name="connsiteX12" fmla="*/ 402114 w 1249354"/>
              <a:gd name="connsiteY12" fmla="*/ 969897 h 1248850"/>
              <a:gd name="connsiteX13" fmla="*/ 768658 w 1249354"/>
              <a:gd name="connsiteY13" fmla="*/ 650749 h 1248850"/>
              <a:gd name="connsiteX14" fmla="*/ 797525 w 1249354"/>
              <a:gd name="connsiteY14" fmla="*/ 679616 h 1248850"/>
              <a:gd name="connsiteX15" fmla="*/ 768658 w 1249354"/>
              <a:gd name="connsiteY15" fmla="*/ 708483 h 1248850"/>
              <a:gd name="connsiteX16" fmla="*/ 739791 w 1249354"/>
              <a:gd name="connsiteY16" fmla="*/ 679616 h 1248850"/>
              <a:gd name="connsiteX17" fmla="*/ 768658 w 1249354"/>
              <a:gd name="connsiteY17" fmla="*/ 650749 h 1248850"/>
              <a:gd name="connsiteX18" fmla="*/ 432396 w 1249354"/>
              <a:gd name="connsiteY18" fmla="*/ 625438 h 1248850"/>
              <a:gd name="connsiteX19" fmla="*/ 432396 w 1249354"/>
              <a:gd name="connsiteY19" fmla="*/ 738996 h 1248850"/>
              <a:gd name="connsiteX20" fmla="*/ 824960 w 1249354"/>
              <a:gd name="connsiteY20" fmla="*/ 738996 h 1248850"/>
              <a:gd name="connsiteX21" fmla="*/ 824960 w 1249354"/>
              <a:gd name="connsiteY21" fmla="*/ 625438 h 1248850"/>
              <a:gd name="connsiteX22" fmla="*/ 402114 w 1249354"/>
              <a:gd name="connsiteY22" fmla="*/ 596418 h 1248850"/>
              <a:gd name="connsiteX23" fmla="*/ 856344 w 1249354"/>
              <a:gd name="connsiteY23" fmla="*/ 596418 h 1248850"/>
              <a:gd name="connsiteX24" fmla="*/ 856344 w 1249354"/>
              <a:gd name="connsiteY24" fmla="*/ 770540 h 1248850"/>
              <a:gd name="connsiteX25" fmla="*/ 402114 w 1249354"/>
              <a:gd name="connsiteY25" fmla="*/ 770540 h 1248850"/>
              <a:gd name="connsiteX26" fmla="*/ 768658 w 1249354"/>
              <a:gd name="connsiteY26" fmla="*/ 451964 h 1248850"/>
              <a:gd name="connsiteX27" fmla="*/ 797525 w 1249354"/>
              <a:gd name="connsiteY27" fmla="*/ 480832 h 1248850"/>
              <a:gd name="connsiteX28" fmla="*/ 768658 w 1249354"/>
              <a:gd name="connsiteY28" fmla="*/ 509699 h 1248850"/>
              <a:gd name="connsiteX29" fmla="*/ 739791 w 1249354"/>
              <a:gd name="connsiteY29" fmla="*/ 480832 h 1248850"/>
              <a:gd name="connsiteX30" fmla="*/ 768658 w 1249354"/>
              <a:gd name="connsiteY30" fmla="*/ 451964 h 1248850"/>
              <a:gd name="connsiteX31" fmla="*/ 432396 w 1249354"/>
              <a:gd name="connsiteY31" fmla="*/ 426081 h 1248850"/>
              <a:gd name="connsiteX32" fmla="*/ 432396 w 1249354"/>
              <a:gd name="connsiteY32" fmla="*/ 539639 h 1248850"/>
              <a:gd name="connsiteX33" fmla="*/ 824960 w 1249354"/>
              <a:gd name="connsiteY33" fmla="*/ 539639 h 1248850"/>
              <a:gd name="connsiteX34" fmla="*/ 824960 w 1249354"/>
              <a:gd name="connsiteY34" fmla="*/ 426081 h 1248850"/>
              <a:gd name="connsiteX35" fmla="*/ 402114 w 1249354"/>
              <a:gd name="connsiteY35" fmla="*/ 397061 h 1248850"/>
              <a:gd name="connsiteX36" fmla="*/ 856344 w 1249354"/>
              <a:gd name="connsiteY36" fmla="*/ 397061 h 1248850"/>
              <a:gd name="connsiteX37" fmla="*/ 856344 w 1249354"/>
              <a:gd name="connsiteY37" fmla="*/ 571183 h 1248850"/>
              <a:gd name="connsiteX38" fmla="*/ 402114 w 1249354"/>
              <a:gd name="connsiteY38" fmla="*/ 571183 h 1248850"/>
              <a:gd name="connsiteX39" fmla="*/ 798304 w 1249354"/>
              <a:gd name="connsiteY39" fmla="*/ 288260 h 1248850"/>
              <a:gd name="connsiteX40" fmla="*/ 769914 w 1249354"/>
              <a:gd name="connsiteY40" fmla="*/ 316650 h 1248850"/>
              <a:gd name="connsiteX41" fmla="*/ 798304 w 1249354"/>
              <a:gd name="connsiteY41" fmla="*/ 345039 h 1248850"/>
              <a:gd name="connsiteX42" fmla="*/ 826693 w 1249354"/>
              <a:gd name="connsiteY42" fmla="*/ 316650 h 1248850"/>
              <a:gd name="connsiteX43" fmla="*/ 798304 w 1249354"/>
              <a:gd name="connsiteY43" fmla="*/ 288260 h 1248850"/>
              <a:gd name="connsiteX44" fmla="*/ 798304 w 1249354"/>
              <a:gd name="connsiteY44" fmla="*/ 262317 h 1248850"/>
              <a:gd name="connsiteX45" fmla="*/ 852559 w 1249354"/>
              <a:gd name="connsiteY45" fmla="*/ 316573 h 1248850"/>
              <a:gd name="connsiteX46" fmla="*/ 798304 w 1249354"/>
              <a:gd name="connsiteY46" fmla="*/ 370828 h 1248850"/>
              <a:gd name="connsiteX47" fmla="*/ 744048 w 1249354"/>
              <a:gd name="connsiteY47" fmla="*/ 316573 h 1248850"/>
              <a:gd name="connsiteX48" fmla="*/ 798304 w 1249354"/>
              <a:gd name="connsiteY48" fmla="*/ 262317 h 1248850"/>
              <a:gd name="connsiteX49" fmla="*/ 386552 w 1249354"/>
              <a:gd name="connsiteY49" fmla="*/ 235556 h 1248850"/>
              <a:gd name="connsiteX50" fmla="*/ 354167 w 1249354"/>
              <a:gd name="connsiteY50" fmla="*/ 267942 h 1248850"/>
              <a:gd name="connsiteX51" fmla="*/ 354167 w 1249354"/>
              <a:gd name="connsiteY51" fmla="*/ 1012796 h 1248850"/>
              <a:gd name="connsiteX52" fmla="*/ 911861 w 1249354"/>
              <a:gd name="connsiteY52" fmla="*/ 1012796 h 1248850"/>
              <a:gd name="connsiteX53" fmla="*/ 911861 w 1249354"/>
              <a:gd name="connsiteY53" fmla="*/ 267942 h 1248850"/>
              <a:gd name="connsiteX54" fmla="*/ 879476 w 1249354"/>
              <a:gd name="connsiteY54" fmla="*/ 235556 h 1248850"/>
              <a:gd name="connsiteX55" fmla="*/ 624677 w 1249354"/>
              <a:gd name="connsiteY55" fmla="*/ 0 h 1248850"/>
              <a:gd name="connsiteX56" fmla="*/ 1249354 w 1249354"/>
              <a:gd name="connsiteY56" fmla="*/ 624425 h 1248850"/>
              <a:gd name="connsiteX57" fmla="*/ 624677 w 1249354"/>
              <a:gd name="connsiteY57" fmla="*/ 1248850 h 1248850"/>
              <a:gd name="connsiteX58" fmla="*/ 0 w 1249354"/>
              <a:gd name="connsiteY58" fmla="*/ 624425 h 1248850"/>
              <a:gd name="connsiteX59" fmla="*/ 624677 w 1249354"/>
              <a:gd name="connsiteY59" fmla="*/ 0 h 124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49354" h="1248850">
                <a:moveTo>
                  <a:pt x="768658" y="849534"/>
                </a:moveTo>
                <a:cubicBezTo>
                  <a:pt x="784601" y="849534"/>
                  <a:pt x="797525" y="862458"/>
                  <a:pt x="797525" y="878401"/>
                </a:cubicBezTo>
                <a:cubicBezTo>
                  <a:pt x="797525" y="894344"/>
                  <a:pt x="784601" y="907268"/>
                  <a:pt x="768658" y="907268"/>
                </a:cubicBezTo>
                <a:cubicBezTo>
                  <a:pt x="752716" y="907268"/>
                  <a:pt x="739791" y="894344"/>
                  <a:pt x="739791" y="878401"/>
                </a:cubicBezTo>
                <a:cubicBezTo>
                  <a:pt x="739791" y="862458"/>
                  <a:pt x="752716" y="849534"/>
                  <a:pt x="768658" y="849534"/>
                </a:cubicBezTo>
                <a:close/>
                <a:moveTo>
                  <a:pt x="432396" y="822271"/>
                </a:moveTo>
                <a:lnTo>
                  <a:pt x="432396" y="935829"/>
                </a:lnTo>
                <a:lnTo>
                  <a:pt x="824960" y="935829"/>
                </a:lnTo>
                <a:lnTo>
                  <a:pt x="824960" y="822271"/>
                </a:lnTo>
                <a:close/>
                <a:moveTo>
                  <a:pt x="402114" y="795775"/>
                </a:moveTo>
                <a:lnTo>
                  <a:pt x="856344" y="795775"/>
                </a:lnTo>
                <a:lnTo>
                  <a:pt x="856344" y="969897"/>
                </a:lnTo>
                <a:lnTo>
                  <a:pt x="402114" y="969897"/>
                </a:lnTo>
                <a:close/>
                <a:moveTo>
                  <a:pt x="768658" y="650749"/>
                </a:moveTo>
                <a:cubicBezTo>
                  <a:pt x="784601" y="650749"/>
                  <a:pt x="797525" y="663673"/>
                  <a:pt x="797525" y="679616"/>
                </a:cubicBezTo>
                <a:cubicBezTo>
                  <a:pt x="797525" y="695559"/>
                  <a:pt x="784601" y="708483"/>
                  <a:pt x="768658" y="708483"/>
                </a:cubicBezTo>
                <a:cubicBezTo>
                  <a:pt x="752716" y="708483"/>
                  <a:pt x="739791" y="695559"/>
                  <a:pt x="739791" y="679616"/>
                </a:cubicBezTo>
                <a:cubicBezTo>
                  <a:pt x="739791" y="663673"/>
                  <a:pt x="752716" y="650749"/>
                  <a:pt x="768658" y="650749"/>
                </a:cubicBezTo>
                <a:close/>
                <a:moveTo>
                  <a:pt x="432396" y="625438"/>
                </a:moveTo>
                <a:lnTo>
                  <a:pt x="432396" y="738996"/>
                </a:lnTo>
                <a:lnTo>
                  <a:pt x="824960" y="738996"/>
                </a:lnTo>
                <a:lnTo>
                  <a:pt x="824960" y="625438"/>
                </a:lnTo>
                <a:close/>
                <a:moveTo>
                  <a:pt x="402114" y="596418"/>
                </a:moveTo>
                <a:lnTo>
                  <a:pt x="856344" y="596418"/>
                </a:lnTo>
                <a:lnTo>
                  <a:pt x="856344" y="770540"/>
                </a:lnTo>
                <a:lnTo>
                  <a:pt x="402114" y="770540"/>
                </a:lnTo>
                <a:close/>
                <a:moveTo>
                  <a:pt x="768658" y="451964"/>
                </a:moveTo>
                <a:cubicBezTo>
                  <a:pt x="784601" y="451964"/>
                  <a:pt x="797525" y="464889"/>
                  <a:pt x="797525" y="480832"/>
                </a:cubicBezTo>
                <a:cubicBezTo>
                  <a:pt x="797525" y="496774"/>
                  <a:pt x="784601" y="509699"/>
                  <a:pt x="768658" y="509699"/>
                </a:cubicBezTo>
                <a:cubicBezTo>
                  <a:pt x="752716" y="509699"/>
                  <a:pt x="739791" y="496774"/>
                  <a:pt x="739791" y="480832"/>
                </a:cubicBezTo>
                <a:cubicBezTo>
                  <a:pt x="739791" y="464889"/>
                  <a:pt x="752716" y="451964"/>
                  <a:pt x="768658" y="451964"/>
                </a:cubicBezTo>
                <a:close/>
                <a:moveTo>
                  <a:pt x="432396" y="426081"/>
                </a:moveTo>
                <a:lnTo>
                  <a:pt x="432396" y="539639"/>
                </a:lnTo>
                <a:lnTo>
                  <a:pt x="824960" y="539639"/>
                </a:lnTo>
                <a:lnTo>
                  <a:pt x="824960" y="426081"/>
                </a:lnTo>
                <a:close/>
                <a:moveTo>
                  <a:pt x="402114" y="397061"/>
                </a:moveTo>
                <a:lnTo>
                  <a:pt x="856344" y="397061"/>
                </a:lnTo>
                <a:lnTo>
                  <a:pt x="856344" y="571183"/>
                </a:lnTo>
                <a:lnTo>
                  <a:pt x="402114" y="571183"/>
                </a:lnTo>
                <a:close/>
                <a:moveTo>
                  <a:pt x="798304" y="288260"/>
                </a:moveTo>
                <a:cubicBezTo>
                  <a:pt x="782625" y="288260"/>
                  <a:pt x="769914" y="300971"/>
                  <a:pt x="769914" y="316650"/>
                </a:cubicBezTo>
                <a:cubicBezTo>
                  <a:pt x="769914" y="332329"/>
                  <a:pt x="782625" y="345039"/>
                  <a:pt x="798304" y="345039"/>
                </a:cubicBezTo>
                <a:cubicBezTo>
                  <a:pt x="813983" y="345039"/>
                  <a:pt x="826693" y="332329"/>
                  <a:pt x="826693" y="316650"/>
                </a:cubicBezTo>
                <a:cubicBezTo>
                  <a:pt x="826693" y="300971"/>
                  <a:pt x="813983" y="288260"/>
                  <a:pt x="798304" y="288260"/>
                </a:cubicBezTo>
                <a:close/>
                <a:moveTo>
                  <a:pt x="798304" y="262317"/>
                </a:moveTo>
                <a:cubicBezTo>
                  <a:pt x="828268" y="262317"/>
                  <a:pt x="852559" y="286608"/>
                  <a:pt x="852559" y="316573"/>
                </a:cubicBezTo>
                <a:cubicBezTo>
                  <a:pt x="852559" y="346537"/>
                  <a:pt x="828268" y="370828"/>
                  <a:pt x="798304" y="370828"/>
                </a:cubicBezTo>
                <a:cubicBezTo>
                  <a:pt x="768339" y="370828"/>
                  <a:pt x="744048" y="346537"/>
                  <a:pt x="744048" y="316573"/>
                </a:cubicBezTo>
                <a:cubicBezTo>
                  <a:pt x="744048" y="286608"/>
                  <a:pt x="768339" y="262317"/>
                  <a:pt x="798304" y="262317"/>
                </a:cubicBezTo>
                <a:close/>
                <a:moveTo>
                  <a:pt x="386552" y="235556"/>
                </a:moveTo>
                <a:cubicBezTo>
                  <a:pt x="368667" y="235556"/>
                  <a:pt x="354167" y="250056"/>
                  <a:pt x="354167" y="267942"/>
                </a:cubicBezTo>
                <a:lnTo>
                  <a:pt x="354167" y="1012796"/>
                </a:lnTo>
                <a:lnTo>
                  <a:pt x="911861" y="1012796"/>
                </a:lnTo>
                <a:lnTo>
                  <a:pt x="911861" y="267942"/>
                </a:lnTo>
                <a:cubicBezTo>
                  <a:pt x="911861" y="250056"/>
                  <a:pt x="897362" y="235556"/>
                  <a:pt x="879476" y="235556"/>
                </a:cubicBezTo>
                <a:close/>
                <a:moveTo>
                  <a:pt x="624677" y="0"/>
                </a:moveTo>
                <a:cubicBezTo>
                  <a:pt x="969677" y="0"/>
                  <a:pt x="1249354" y="279565"/>
                  <a:pt x="1249354" y="624425"/>
                </a:cubicBezTo>
                <a:cubicBezTo>
                  <a:pt x="1249354" y="969285"/>
                  <a:pt x="969677" y="1248850"/>
                  <a:pt x="624677" y="1248850"/>
                </a:cubicBezTo>
                <a:cubicBezTo>
                  <a:pt x="279677" y="1248850"/>
                  <a:pt x="0" y="969285"/>
                  <a:pt x="0" y="624425"/>
                </a:cubicBezTo>
                <a:cubicBezTo>
                  <a:pt x="0" y="279565"/>
                  <a:pt x="279677" y="0"/>
                  <a:pt x="624677"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1096960" fontAlgn="base">
              <a:spcBef>
                <a:spcPct val="0"/>
              </a:spcBef>
              <a:spcAft>
                <a:spcPct val="0"/>
              </a:spcAft>
            </a:pPr>
            <a:endParaRPr lang="en-US" sz="1412" dirty="0">
              <a:gradFill>
                <a:gsLst>
                  <a:gs pos="0">
                    <a:srgbClr val="FFFFFF"/>
                  </a:gs>
                  <a:gs pos="100000">
                    <a:srgbClr val="FFFFFF"/>
                  </a:gs>
                </a:gsLst>
                <a:lin ang="5400000" scaled="0"/>
              </a:gradFill>
            </a:endParaRPr>
          </a:p>
        </p:txBody>
      </p:sp>
      <p:sp>
        <p:nvSpPr>
          <p:cNvPr id="28" name="Freeform 27"/>
          <p:cNvSpPr/>
          <p:nvPr/>
        </p:nvSpPr>
        <p:spPr bwMode="auto">
          <a:xfrm>
            <a:off x="2157678" y="493141"/>
            <a:ext cx="1249354" cy="1248850"/>
          </a:xfrm>
          <a:custGeom>
            <a:avLst/>
            <a:gdLst>
              <a:gd name="connsiteX0" fmla="*/ 843675 w 1249354"/>
              <a:gd name="connsiteY0" fmla="*/ 818643 h 1248850"/>
              <a:gd name="connsiteX1" fmla="*/ 912170 w 1249354"/>
              <a:gd name="connsiteY1" fmla="*/ 887136 h 1248850"/>
              <a:gd name="connsiteX2" fmla="*/ 843676 w 1249354"/>
              <a:gd name="connsiteY2" fmla="*/ 955630 h 1248850"/>
              <a:gd name="connsiteX3" fmla="*/ 775183 w 1249354"/>
              <a:gd name="connsiteY3" fmla="*/ 887137 h 1248850"/>
              <a:gd name="connsiteX4" fmla="*/ 843675 w 1249354"/>
              <a:gd name="connsiteY4" fmla="*/ 818643 h 1248850"/>
              <a:gd name="connsiteX5" fmla="*/ 843675 w 1249354"/>
              <a:gd name="connsiteY5" fmla="*/ 740314 h 1248850"/>
              <a:gd name="connsiteX6" fmla="*/ 696854 w 1249354"/>
              <a:gd name="connsiteY6" fmla="*/ 887137 h 1248850"/>
              <a:gd name="connsiteX7" fmla="*/ 843676 w 1249354"/>
              <a:gd name="connsiteY7" fmla="*/ 1033959 h 1248850"/>
              <a:gd name="connsiteX8" fmla="*/ 990498 w 1249354"/>
              <a:gd name="connsiteY8" fmla="*/ 887137 h 1248850"/>
              <a:gd name="connsiteX9" fmla="*/ 843675 w 1249354"/>
              <a:gd name="connsiteY9" fmla="*/ 740314 h 1248850"/>
              <a:gd name="connsiteX10" fmla="*/ 791712 w 1249354"/>
              <a:gd name="connsiteY10" fmla="*/ 401212 h 1248850"/>
              <a:gd name="connsiteX11" fmla="*/ 770203 w 1249354"/>
              <a:gd name="connsiteY11" fmla="*/ 407679 h 1248850"/>
              <a:gd name="connsiteX12" fmla="*/ 762815 w 1249354"/>
              <a:gd name="connsiteY12" fmla="*/ 416690 h 1248850"/>
              <a:gd name="connsiteX13" fmla="*/ 760903 w 1249354"/>
              <a:gd name="connsiteY13" fmla="*/ 423036 h 1248850"/>
              <a:gd name="connsiteX14" fmla="*/ 760789 w 1249354"/>
              <a:gd name="connsiteY14" fmla="*/ 423088 h 1248850"/>
              <a:gd name="connsiteX15" fmla="*/ 760786 w 1249354"/>
              <a:gd name="connsiteY15" fmla="*/ 423422 h 1248850"/>
              <a:gd name="connsiteX16" fmla="*/ 759568 w 1249354"/>
              <a:gd name="connsiteY16" fmla="*/ 427461 h 1248850"/>
              <a:gd name="connsiteX17" fmla="*/ 760598 w 1249354"/>
              <a:gd name="connsiteY17" fmla="*/ 438663 h 1248850"/>
              <a:gd name="connsiteX18" fmla="*/ 760669 w 1249354"/>
              <a:gd name="connsiteY18" fmla="*/ 438799 h 1248850"/>
              <a:gd name="connsiteX19" fmla="*/ 760274 w 1249354"/>
              <a:gd name="connsiteY19" fmla="*/ 490972 h 1248850"/>
              <a:gd name="connsiteX20" fmla="*/ 726136 w 1249354"/>
              <a:gd name="connsiteY20" fmla="*/ 494412 h 1248850"/>
              <a:gd name="connsiteX21" fmla="*/ 451286 w 1249354"/>
              <a:gd name="connsiteY21" fmla="*/ 831644 h 1248850"/>
              <a:gd name="connsiteX22" fmla="*/ 451404 w 1249354"/>
              <a:gd name="connsiteY22" fmla="*/ 833997 h 1248850"/>
              <a:gd name="connsiteX23" fmla="*/ 451285 w 1249354"/>
              <a:gd name="connsiteY23" fmla="*/ 833996 h 1248850"/>
              <a:gd name="connsiteX24" fmla="*/ 451286 w 1249354"/>
              <a:gd name="connsiteY24" fmla="*/ 834175 h 1248850"/>
              <a:gd name="connsiteX25" fmla="*/ 489469 w 1249354"/>
              <a:gd name="connsiteY25" fmla="*/ 879260 h 1248850"/>
              <a:gd name="connsiteX26" fmla="*/ 526877 w 1249354"/>
              <a:gd name="connsiteY26" fmla="*/ 843261 h 1248850"/>
              <a:gd name="connsiteX27" fmla="*/ 527575 w 1249354"/>
              <a:gd name="connsiteY27" fmla="*/ 835067 h 1248850"/>
              <a:gd name="connsiteX28" fmla="*/ 527926 w 1249354"/>
              <a:gd name="connsiteY28" fmla="*/ 835067 h 1248850"/>
              <a:gd name="connsiteX29" fmla="*/ 527753 w 1249354"/>
              <a:gd name="connsiteY29" fmla="*/ 831644 h 1248850"/>
              <a:gd name="connsiteX30" fmla="*/ 741548 w 1249354"/>
              <a:gd name="connsiteY30" fmla="*/ 569327 h 1248850"/>
              <a:gd name="connsiteX31" fmla="*/ 759693 w 1249354"/>
              <a:gd name="connsiteY31" fmla="*/ 567498 h 1248850"/>
              <a:gd name="connsiteX32" fmla="*/ 759313 w 1249354"/>
              <a:gd name="connsiteY32" fmla="*/ 617528 h 1248850"/>
              <a:gd name="connsiteX33" fmla="*/ 759976 w 1249354"/>
              <a:gd name="connsiteY33" fmla="*/ 617955 h 1248850"/>
              <a:gd name="connsiteX34" fmla="*/ 759175 w 1249354"/>
              <a:gd name="connsiteY34" fmla="*/ 620613 h 1248850"/>
              <a:gd name="connsiteX35" fmla="*/ 765643 w 1249354"/>
              <a:gd name="connsiteY35" fmla="*/ 642120 h 1248850"/>
              <a:gd name="connsiteX36" fmla="*/ 796627 w 1249354"/>
              <a:gd name="connsiteY36" fmla="*/ 651727 h 1248850"/>
              <a:gd name="connsiteX37" fmla="*/ 805326 w 1249354"/>
              <a:gd name="connsiteY37" fmla="*/ 647136 h 1248850"/>
              <a:gd name="connsiteX38" fmla="*/ 806455 w 1249354"/>
              <a:gd name="connsiteY38" fmla="*/ 647861 h 1248850"/>
              <a:gd name="connsiteX39" fmla="*/ 937445 w 1249354"/>
              <a:gd name="connsiteY39" fmla="*/ 554362 h 1248850"/>
              <a:gd name="connsiteX40" fmla="*/ 937424 w 1249354"/>
              <a:gd name="connsiteY40" fmla="*/ 553691 h 1248850"/>
              <a:gd name="connsiteX41" fmla="*/ 941057 w 1249354"/>
              <a:gd name="connsiteY41" fmla="*/ 551774 h 1248850"/>
              <a:gd name="connsiteX42" fmla="*/ 945224 w 1249354"/>
              <a:gd name="connsiteY42" fmla="*/ 510484 h 1248850"/>
              <a:gd name="connsiteX43" fmla="*/ 936213 w 1249354"/>
              <a:gd name="connsiteY43" fmla="*/ 503096 h 1248850"/>
              <a:gd name="connsiteX44" fmla="*/ 935779 w 1249354"/>
              <a:gd name="connsiteY44" fmla="*/ 502966 h 1248850"/>
              <a:gd name="connsiteX45" fmla="*/ 935771 w 1249354"/>
              <a:gd name="connsiteY45" fmla="*/ 502696 h 1248850"/>
              <a:gd name="connsiteX46" fmla="*/ 802594 w 1249354"/>
              <a:gd name="connsiteY46" fmla="*/ 404551 h 1248850"/>
              <a:gd name="connsiteX47" fmla="*/ 802483 w 1249354"/>
              <a:gd name="connsiteY47" fmla="*/ 404459 h 1248850"/>
              <a:gd name="connsiteX48" fmla="*/ 802462 w 1249354"/>
              <a:gd name="connsiteY48" fmla="*/ 404452 h 1248850"/>
              <a:gd name="connsiteX49" fmla="*/ 802071 w 1249354"/>
              <a:gd name="connsiteY49" fmla="*/ 404164 h 1248850"/>
              <a:gd name="connsiteX50" fmla="*/ 801847 w 1249354"/>
              <a:gd name="connsiteY50" fmla="*/ 404267 h 1248850"/>
              <a:gd name="connsiteX51" fmla="*/ 470982 w 1249354"/>
              <a:gd name="connsiteY51" fmla="*/ 275233 h 1248850"/>
              <a:gd name="connsiteX52" fmla="*/ 434584 w 1249354"/>
              <a:gd name="connsiteY52" fmla="*/ 292725 h 1248850"/>
              <a:gd name="connsiteX53" fmla="*/ 386531 w 1249354"/>
              <a:gd name="connsiteY53" fmla="*/ 340777 h 1248850"/>
              <a:gd name="connsiteX54" fmla="*/ 338481 w 1249354"/>
              <a:gd name="connsiteY54" fmla="*/ 292726 h 1248850"/>
              <a:gd name="connsiteX55" fmla="*/ 268100 w 1249354"/>
              <a:gd name="connsiteY55" fmla="*/ 286892 h 1248850"/>
              <a:gd name="connsiteX56" fmla="*/ 273932 w 1249354"/>
              <a:gd name="connsiteY56" fmla="*/ 357273 h 1248850"/>
              <a:gd name="connsiteX57" fmla="*/ 321984 w 1249354"/>
              <a:gd name="connsiteY57" fmla="*/ 405326 h 1248850"/>
              <a:gd name="connsiteX58" fmla="*/ 273932 w 1249354"/>
              <a:gd name="connsiteY58" fmla="*/ 453378 h 1248850"/>
              <a:gd name="connsiteX59" fmla="*/ 268099 w 1249354"/>
              <a:gd name="connsiteY59" fmla="*/ 523758 h 1248850"/>
              <a:gd name="connsiteX60" fmla="*/ 338480 w 1249354"/>
              <a:gd name="connsiteY60" fmla="*/ 517926 h 1248850"/>
              <a:gd name="connsiteX61" fmla="*/ 386532 w 1249354"/>
              <a:gd name="connsiteY61" fmla="*/ 469874 h 1248850"/>
              <a:gd name="connsiteX62" fmla="*/ 434584 w 1249354"/>
              <a:gd name="connsiteY62" fmla="*/ 517925 h 1248850"/>
              <a:gd name="connsiteX63" fmla="*/ 504965 w 1249354"/>
              <a:gd name="connsiteY63" fmla="*/ 523759 h 1248850"/>
              <a:gd name="connsiteX64" fmla="*/ 499133 w 1249354"/>
              <a:gd name="connsiteY64" fmla="*/ 453378 h 1248850"/>
              <a:gd name="connsiteX65" fmla="*/ 451080 w 1249354"/>
              <a:gd name="connsiteY65" fmla="*/ 405326 h 1248850"/>
              <a:gd name="connsiteX66" fmla="*/ 499133 w 1249354"/>
              <a:gd name="connsiteY66" fmla="*/ 357273 h 1248850"/>
              <a:gd name="connsiteX67" fmla="*/ 504965 w 1249354"/>
              <a:gd name="connsiteY67" fmla="*/ 286892 h 1248850"/>
              <a:gd name="connsiteX68" fmla="*/ 470982 w 1249354"/>
              <a:gd name="connsiteY68" fmla="*/ 275233 h 1248850"/>
              <a:gd name="connsiteX69" fmla="*/ 624677 w 1249354"/>
              <a:gd name="connsiteY69" fmla="*/ 0 h 1248850"/>
              <a:gd name="connsiteX70" fmla="*/ 1249354 w 1249354"/>
              <a:gd name="connsiteY70" fmla="*/ 624425 h 1248850"/>
              <a:gd name="connsiteX71" fmla="*/ 624677 w 1249354"/>
              <a:gd name="connsiteY71" fmla="*/ 1248850 h 1248850"/>
              <a:gd name="connsiteX72" fmla="*/ 0 w 1249354"/>
              <a:gd name="connsiteY72" fmla="*/ 624425 h 1248850"/>
              <a:gd name="connsiteX73" fmla="*/ 624677 w 1249354"/>
              <a:gd name="connsiteY73" fmla="*/ 0 h 124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49354" h="1248850">
                <a:moveTo>
                  <a:pt x="843675" y="818643"/>
                </a:moveTo>
                <a:cubicBezTo>
                  <a:pt x="881504" y="818643"/>
                  <a:pt x="912170" y="849309"/>
                  <a:pt x="912170" y="887136"/>
                </a:cubicBezTo>
                <a:cubicBezTo>
                  <a:pt x="912170" y="924965"/>
                  <a:pt x="881503" y="955630"/>
                  <a:pt x="843676" y="955630"/>
                </a:cubicBezTo>
                <a:cubicBezTo>
                  <a:pt x="805849" y="955630"/>
                  <a:pt x="775183" y="924964"/>
                  <a:pt x="775183" y="887137"/>
                </a:cubicBezTo>
                <a:cubicBezTo>
                  <a:pt x="775183" y="849308"/>
                  <a:pt x="805849" y="818642"/>
                  <a:pt x="843675" y="818643"/>
                </a:cubicBezTo>
                <a:close/>
                <a:moveTo>
                  <a:pt x="843675" y="740314"/>
                </a:moveTo>
                <a:cubicBezTo>
                  <a:pt x="762589" y="740314"/>
                  <a:pt x="696854" y="806049"/>
                  <a:pt x="696854" y="887137"/>
                </a:cubicBezTo>
                <a:cubicBezTo>
                  <a:pt x="696853" y="968224"/>
                  <a:pt x="762589" y="1033959"/>
                  <a:pt x="843676" y="1033959"/>
                </a:cubicBezTo>
                <a:cubicBezTo>
                  <a:pt x="924764" y="1033959"/>
                  <a:pt x="990499" y="968224"/>
                  <a:pt x="990498" y="887137"/>
                </a:cubicBezTo>
                <a:cubicBezTo>
                  <a:pt x="990498" y="806049"/>
                  <a:pt x="924763" y="740314"/>
                  <a:pt x="843675" y="740314"/>
                </a:cubicBezTo>
                <a:close/>
                <a:moveTo>
                  <a:pt x="791712" y="401212"/>
                </a:moveTo>
                <a:cubicBezTo>
                  <a:pt x="784239" y="400458"/>
                  <a:pt x="776481" y="402554"/>
                  <a:pt x="770203" y="407679"/>
                </a:cubicBezTo>
                <a:cubicBezTo>
                  <a:pt x="767066" y="410242"/>
                  <a:pt x="764595" y="413319"/>
                  <a:pt x="762815" y="416690"/>
                </a:cubicBezTo>
                <a:lnTo>
                  <a:pt x="760903" y="423036"/>
                </a:lnTo>
                <a:lnTo>
                  <a:pt x="760789" y="423088"/>
                </a:lnTo>
                <a:lnTo>
                  <a:pt x="760786" y="423422"/>
                </a:lnTo>
                <a:lnTo>
                  <a:pt x="759568" y="427461"/>
                </a:lnTo>
                <a:cubicBezTo>
                  <a:pt x="759192" y="431196"/>
                  <a:pt x="759528" y="435005"/>
                  <a:pt x="760598" y="438663"/>
                </a:cubicBezTo>
                <a:lnTo>
                  <a:pt x="760669" y="438799"/>
                </a:lnTo>
                <a:lnTo>
                  <a:pt x="760274" y="490972"/>
                </a:lnTo>
                <a:lnTo>
                  <a:pt x="726136" y="494412"/>
                </a:lnTo>
                <a:cubicBezTo>
                  <a:pt x="569280" y="526510"/>
                  <a:pt x="451285" y="665298"/>
                  <a:pt x="451286" y="831644"/>
                </a:cubicBezTo>
                <a:lnTo>
                  <a:pt x="451404" y="833997"/>
                </a:lnTo>
                <a:lnTo>
                  <a:pt x="451285" y="833996"/>
                </a:lnTo>
                <a:lnTo>
                  <a:pt x="451286" y="834175"/>
                </a:lnTo>
                <a:cubicBezTo>
                  <a:pt x="451286" y="859072"/>
                  <a:pt x="468379" y="879260"/>
                  <a:pt x="489469" y="879260"/>
                </a:cubicBezTo>
                <a:cubicBezTo>
                  <a:pt x="507922" y="879260"/>
                  <a:pt x="523316" y="863804"/>
                  <a:pt x="526877" y="843261"/>
                </a:cubicBezTo>
                <a:lnTo>
                  <a:pt x="527575" y="835067"/>
                </a:lnTo>
                <a:lnTo>
                  <a:pt x="527926" y="835067"/>
                </a:lnTo>
                <a:lnTo>
                  <a:pt x="527753" y="831644"/>
                </a:lnTo>
                <a:cubicBezTo>
                  <a:pt x="527753" y="702250"/>
                  <a:pt x="619534" y="594294"/>
                  <a:pt x="741548" y="569327"/>
                </a:cubicBezTo>
                <a:lnTo>
                  <a:pt x="759693" y="567498"/>
                </a:lnTo>
                <a:lnTo>
                  <a:pt x="759313" y="617528"/>
                </a:lnTo>
                <a:lnTo>
                  <a:pt x="759976" y="617955"/>
                </a:lnTo>
                <a:lnTo>
                  <a:pt x="759175" y="620613"/>
                </a:lnTo>
                <a:cubicBezTo>
                  <a:pt x="758421" y="628085"/>
                  <a:pt x="760517" y="635844"/>
                  <a:pt x="765643" y="642120"/>
                </a:cubicBezTo>
                <a:cubicBezTo>
                  <a:pt x="773331" y="651535"/>
                  <a:pt x="785652" y="654938"/>
                  <a:pt x="796627" y="651727"/>
                </a:cubicBezTo>
                <a:lnTo>
                  <a:pt x="805326" y="647136"/>
                </a:lnTo>
                <a:lnTo>
                  <a:pt x="806455" y="647861"/>
                </a:lnTo>
                <a:lnTo>
                  <a:pt x="937445" y="554362"/>
                </a:lnTo>
                <a:lnTo>
                  <a:pt x="937424" y="553691"/>
                </a:lnTo>
                <a:lnTo>
                  <a:pt x="941057" y="551774"/>
                </a:lnTo>
                <a:cubicBezTo>
                  <a:pt x="953608" y="541523"/>
                  <a:pt x="955475" y="523037"/>
                  <a:pt x="945224" y="510484"/>
                </a:cubicBezTo>
                <a:cubicBezTo>
                  <a:pt x="942662" y="507346"/>
                  <a:pt x="939584" y="504876"/>
                  <a:pt x="936213" y="503096"/>
                </a:cubicBezTo>
                <a:lnTo>
                  <a:pt x="935779" y="502966"/>
                </a:lnTo>
                <a:lnTo>
                  <a:pt x="935771" y="502696"/>
                </a:lnTo>
                <a:lnTo>
                  <a:pt x="802594" y="404551"/>
                </a:lnTo>
                <a:lnTo>
                  <a:pt x="802483" y="404459"/>
                </a:lnTo>
                <a:lnTo>
                  <a:pt x="802462" y="404452"/>
                </a:lnTo>
                <a:lnTo>
                  <a:pt x="802071" y="404164"/>
                </a:lnTo>
                <a:lnTo>
                  <a:pt x="801847" y="404267"/>
                </a:lnTo>
                <a:close/>
                <a:moveTo>
                  <a:pt x="470982" y="275233"/>
                </a:moveTo>
                <a:cubicBezTo>
                  <a:pt x="458245" y="276288"/>
                  <a:pt x="445106" y="282203"/>
                  <a:pt x="434584" y="292725"/>
                </a:cubicBezTo>
                <a:lnTo>
                  <a:pt x="386531" y="340777"/>
                </a:lnTo>
                <a:lnTo>
                  <a:pt x="338481" y="292726"/>
                </a:lnTo>
                <a:cubicBezTo>
                  <a:pt x="317437" y="271682"/>
                  <a:pt x="285924" y="269067"/>
                  <a:pt x="268100" y="286892"/>
                </a:cubicBezTo>
                <a:cubicBezTo>
                  <a:pt x="250273" y="304718"/>
                  <a:pt x="252888" y="336230"/>
                  <a:pt x="273932" y="357273"/>
                </a:cubicBezTo>
                <a:lnTo>
                  <a:pt x="321984" y="405326"/>
                </a:lnTo>
                <a:lnTo>
                  <a:pt x="273932" y="453378"/>
                </a:lnTo>
                <a:cubicBezTo>
                  <a:pt x="252888" y="474420"/>
                  <a:pt x="250273" y="505933"/>
                  <a:pt x="268099" y="523758"/>
                </a:cubicBezTo>
                <a:cubicBezTo>
                  <a:pt x="285924" y="541584"/>
                  <a:pt x="317437" y="538969"/>
                  <a:pt x="338480" y="517926"/>
                </a:cubicBezTo>
                <a:lnTo>
                  <a:pt x="386532" y="469874"/>
                </a:lnTo>
                <a:lnTo>
                  <a:pt x="434584" y="517925"/>
                </a:lnTo>
                <a:cubicBezTo>
                  <a:pt x="455628" y="538969"/>
                  <a:pt x="487140" y="541584"/>
                  <a:pt x="504965" y="523759"/>
                </a:cubicBezTo>
                <a:cubicBezTo>
                  <a:pt x="522791" y="505933"/>
                  <a:pt x="520176" y="474421"/>
                  <a:pt x="499133" y="453378"/>
                </a:cubicBezTo>
                <a:lnTo>
                  <a:pt x="451080" y="405326"/>
                </a:lnTo>
                <a:lnTo>
                  <a:pt x="499133" y="357273"/>
                </a:lnTo>
                <a:cubicBezTo>
                  <a:pt x="520176" y="336230"/>
                  <a:pt x="522791" y="304718"/>
                  <a:pt x="504965" y="286892"/>
                </a:cubicBezTo>
                <a:cubicBezTo>
                  <a:pt x="496052" y="277980"/>
                  <a:pt x="483718" y="274177"/>
                  <a:pt x="470982" y="275233"/>
                </a:cubicBezTo>
                <a:close/>
                <a:moveTo>
                  <a:pt x="624677" y="0"/>
                </a:moveTo>
                <a:cubicBezTo>
                  <a:pt x="969677" y="0"/>
                  <a:pt x="1249354" y="279565"/>
                  <a:pt x="1249354" y="624425"/>
                </a:cubicBezTo>
                <a:cubicBezTo>
                  <a:pt x="1249354" y="969285"/>
                  <a:pt x="969677" y="1248850"/>
                  <a:pt x="624677" y="1248850"/>
                </a:cubicBezTo>
                <a:cubicBezTo>
                  <a:pt x="279677" y="1248850"/>
                  <a:pt x="0" y="969285"/>
                  <a:pt x="0" y="624425"/>
                </a:cubicBezTo>
                <a:cubicBezTo>
                  <a:pt x="0" y="279565"/>
                  <a:pt x="279677" y="0"/>
                  <a:pt x="624677" y="0"/>
                </a:cubicBez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1096960" fontAlgn="base">
              <a:spcBef>
                <a:spcPct val="0"/>
              </a:spcBef>
              <a:spcAft>
                <a:spcPct val="0"/>
              </a:spcAft>
            </a:pPr>
            <a:endParaRPr lang="en-US" sz="1412" dirty="0">
              <a:gradFill>
                <a:gsLst>
                  <a:gs pos="0">
                    <a:srgbClr val="FFFFFF"/>
                  </a:gs>
                  <a:gs pos="100000">
                    <a:srgbClr val="FFFFFF"/>
                  </a:gs>
                </a:gsLst>
                <a:lin ang="5400000" scaled="0"/>
              </a:gradFill>
            </a:endParaRPr>
          </a:p>
        </p:txBody>
      </p:sp>
      <p:sp>
        <p:nvSpPr>
          <p:cNvPr id="29" name="Freeform 28"/>
          <p:cNvSpPr/>
          <p:nvPr/>
        </p:nvSpPr>
        <p:spPr bwMode="auto">
          <a:xfrm>
            <a:off x="5770088" y="1552473"/>
            <a:ext cx="1252728" cy="1252728"/>
          </a:xfrm>
          <a:custGeom>
            <a:avLst/>
            <a:gdLst>
              <a:gd name="connsiteX0" fmla="*/ 3409480 w 6742820"/>
              <a:gd name="connsiteY0" fmla="*/ 4496018 h 6742820"/>
              <a:gd name="connsiteX1" fmla="*/ 3527036 w 6742820"/>
              <a:gd name="connsiteY1" fmla="*/ 4543330 h 6742820"/>
              <a:gd name="connsiteX2" fmla="*/ 3740556 w 6742820"/>
              <a:gd name="connsiteY2" fmla="*/ 4618742 h 6742820"/>
              <a:gd name="connsiteX3" fmla="*/ 3884103 w 6742820"/>
              <a:gd name="connsiteY3" fmla="*/ 4662247 h 6742820"/>
              <a:gd name="connsiteX4" fmla="*/ 3847328 w 6742820"/>
              <a:gd name="connsiteY4" fmla="*/ 4796406 h 6742820"/>
              <a:gd name="connsiteX5" fmla="*/ 3371583 w 6742820"/>
              <a:gd name="connsiteY5" fmla="*/ 5417341 h 6742820"/>
              <a:gd name="connsiteX6" fmla="*/ 2906855 w 6742820"/>
              <a:gd name="connsiteY6" fmla="*/ 4830784 h 6742820"/>
              <a:gd name="connsiteX7" fmla="*/ 2870232 w 6742820"/>
              <a:gd name="connsiteY7" fmla="*/ 4707998 h 6742820"/>
              <a:gd name="connsiteX8" fmla="*/ 2988986 w 6742820"/>
              <a:gd name="connsiteY8" fmla="*/ 4668366 h 6742820"/>
              <a:gd name="connsiteX9" fmla="*/ 3200324 w 6742820"/>
              <a:gd name="connsiteY9" fmla="*/ 4587040 h 6742820"/>
              <a:gd name="connsiteX10" fmla="*/ 3976821 w 6742820"/>
              <a:gd name="connsiteY10" fmla="*/ 4196369 h 6742820"/>
              <a:gd name="connsiteX11" fmla="*/ 3952646 w 6742820"/>
              <a:gd name="connsiteY11" fmla="*/ 4349283 h 6742820"/>
              <a:gd name="connsiteX12" fmla="*/ 3897591 w 6742820"/>
              <a:gd name="connsiteY12" fmla="*/ 4332919 h 6742820"/>
              <a:gd name="connsiteX13" fmla="*/ 3798196 w 6742820"/>
              <a:gd name="connsiteY13" fmla="*/ 4298993 h 6742820"/>
              <a:gd name="connsiteX14" fmla="*/ 3853563 w 6742820"/>
              <a:gd name="connsiteY14" fmla="*/ 4269230 h 6742820"/>
              <a:gd name="connsiteX15" fmla="*/ 2766050 w 6742820"/>
              <a:gd name="connsiteY15" fmla="*/ 4188878 h 6742820"/>
              <a:gd name="connsiteX16" fmla="*/ 2865204 w 6742820"/>
              <a:gd name="connsiteY16" fmla="*/ 4243825 h 6742820"/>
              <a:gd name="connsiteX17" fmla="*/ 3010181 w 6742820"/>
              <a:gd name="connsiteY17" fmla="*/ 4316632 h 6742820"/>
              <a:gd name="connsiteX18" fmla="*/ 2824057 w 6742820"/>
              <a:gd name="connsiteY18" fmla="*/ 4387023 h 6742820"/>
              <a:gd name="connsiteX19" fmla="*/ 2798865 w 6742820"/>
              <a:gd name="connsiteY19" fmla="*/ 4395281 h 6742820"/>
              <a:gd name="connsiteX20" fmla="*/ 2793682 w 6742820"/>
              <a:gd name="connsiteY20" fmla="*/ 4369283 h 6742820"/>
              <a:gd name="connsiteX21" fmla="*/ 1961714 w 6742820"/>
              <a:gd name="connsiteY21" fmla="*/ 3652049 h 6742820"/>
              <a:gd name="connsiteX22" fmla="*/ 2061838 w 6742820"/>
              <a:gd name="connsiteY22" fmla="*/ 3732547 h 6742820"/>
              <a:gd name="connsiteX23" fmla="*/ 2244555 w 6742820"/>
              <a:gd name="connsiteY23" fmla="*/ 3866309 h 6742820"/>
              <a:gd name="connsiteX24" fmla="*/ 2418326 w 6742820"/>
              <a:gd name="connsiteY24" fmla="*/ 3982357 h 6742820"/>
              <a:gd name="connsiteX25" fmla="*/ 2434616 w 6742820"/>
              <a:gd name="connsiteY25" fmla="*/ 4139817 h 6742820"/>
              <a:gd name="connsiteX26" fmla="*/ 2467606 w 6742820"/>
              <a:gd name="connsiteY26" fmla="*/ 4363847 h 6742820"/>
              <a:gd name="connsiteX27" fmla="*/ 2491427 w 6742820"/>
              <a:gd name="connsiteY27" fmla="*/ 4486751 h 6742820"/>
              <a:gd name="connsiteX28" fmla="*/ 2366489 w 6742820"/>
              <a:gd name="connsiteY28" fmla="*/ 4515174 h 6742820"/>
              <a:gd name="connsiteX29" fmla="*/ 1627286 w 6742820"/>
              <a:gd name="connsiteY29" fmla="*/ 4398556 h 6742820"/>
              <a:gd name="connsiteX30" fmla="*/ 1934400 w 6742820"/>
              <a:gd name="connsiteY30" fmla="*/ 3679130 h 6742820"/>
              <a:gd name="connsiteX31" fmla="*/ 4782502 w 6742820"/>
              <a:gd name="connsiteY31" fmla="*/ 3616564 h 6742820"/>
              <a:gd name="connsiteX32" fmla="*/ 4792459 w 6742820"/>
              <a:gd name="connsiteY32" fmla="*/ 3626328 h 6742820"/>
              <a:gd name="connsiteX33" fmla="*/ 5094220 w 6742820"/>
              <a:gd name="connsiteY33" fmla="*/ 4311136 h 6742820"/>
              <a:gd name="connsiteX34" fmla="*/ 4358549 w 6742820"/>
              <a:gd name="connsiteY34" fmla="*/ 4448284 h 6742820"/>
              <a:gd name="connsiteX35" fmla="*/ 4263143 w 6742820"/>
              <a:gd name="connsiteY35" fmla="*/ 4429356 h 6742820"/>
              <a:gd name="connsiteX36" fmla="*/ 4282395 w 6742820"/>
              <a:gd name="connsiteY36" fmla="*/ 4322633 h 6742820"/>
              <a:gd name="connsiteX37" fmla="*/ 4308551 w 6742820"/>
              <a:gd name="connsiteY37" fmla="*/ 4139817 h 6742820"/>
              <a:gd name="connsiteX38" fmla="*/ 4325902 w 6742820"/>
              <a:gd name="connsiteY38" fmla="*/ 3972095 h 6742820"/>
              <a:gd name="connsiteX39" fmla="*/ 4463464 w 6742820"/>
              <a:gd name="connsiteY39" fmla="*/ 3874585 h 6742820"/>
              <a:gd name="connsiteX40" fmla="*/ 4747378 w 6742820"/>
              <a:gd name="connsiteY40" fmla="*/ 3648010 h 6742820"/>
              <a:gd name="connsiteX41" fmla="*/ 2393417 w 6742820"/>
              <a:gd name="connsiteY41" fmla="*/ 3271556 h 6742820"/>
              <a:gd name="connsiteX42" fmla="*/ 2390508 w 6742820"/>
              <a:gd name="connsiteY42" fmla="*/ 3414711 h 6742820"/>
              <a:gd name="connsiteX43" fmla="*/ 2393813 w 6742820"/>
              <a:gd name="connsiteY43" fmla="*/ 3577366 h 6742820"/>
              <a:gd name="connsiteX44" fmla="*/ 2351148 w 6742820"/>
              <a:gd name="connsiteY44" fmla="*/ 3547847 h 6742820"/>
              <a:gd name="connsiteX45" fmla="*/ 2209257 w 6742820"/>
              <a:gd name="connsiteY45" fmla="*/ 3441647 h 6742820"/>
              <a:gd name="connsiteX46" fmla="*/ 2197237 w 6742820"/>
              <a:gd name="connsiteY46" fmla="*/ 3431877 h 6742820"/>
              <a:gd name="connsiteX47" fmla="*/ 2256238 w 6742820"/>
              <a:gd name="connsiteY47" fmla="*/ 3380315 h 6742820"/>
              <a:gd name="connsiteX48" fmla="*/ 4349209 w 6742820"/>
              <a:gd name="connsiteY48" fmla="*/ 3244961 h 6742820"/>
              <a:gd name="connsiteX49" fmla="*/ 4437170 w 6742820"/>
              <a:gd name="connsiteY49" fmla="*/ 3310796 h 6742820"/>
              <a:gd name="connsiteX50" fmla="*/ 4544949 w 6742820"/>
              <a:gd name="connsiteY50" fmla="*/ 3398401 h 6742820"/>
              <a:gd name="connsiteX51" fmla="*/ 4486930 w 6742820"/>
              <a:gd name="connsiteY51" fmla="*/ 3449104 h 6742820"/>
              <a:gd name="connsiteX52" fmla="*/ 4349750 w 6742820"/>
              <a:gd name="connsiteY52" fmla="*/ 3557864 h 6742820"/>
              <a:gd name="connsiteX53" fmla="*/ 4352658 w 6742820"/>
              <a:gd name="connsiteY53" fmla="*/ 3414711 h 6742820"/>
              <a:gd name="connsiteX54" fmla="*/ 3371582 w 6742820"/>
              <a:gd name="connsiteY54" fmla="*/ 3037000 h 6742820"/>
              <a:gd name="connsiteX55" fmla="*/ 2981058 w 6742820"/>
              <a:gd name="connsiteY55" fmla="*/ 3427525 h 6742820"/>
              <a:gd name="connsiteX56" fmla="*/ 3371582 w 6742820"/>
              <a:gd name="connsiteY56" fmla="*/ 3818050 h 6742820"/>
              <a:gd name="connsiteX57" fmla="*/ 3762107 w 6742820"/>
              <a:gd name="connsiteY57" fmla="*/ 3427525 h 6742820"/>
              <a:gd name="connsiteX58" fmla="*/ 3371582 w 6742820"/>
              <a:gd name="connsiteY58" fmla="*/ 3037000 h 6742820"/>
              <a:gd name="connsiteX59" fmla="*/ 3378054 w 6742820"/>
              <a:gd name="connsiteY59" fmla="*/ 2670153 h 6742820"/>
              <a:gd name="connsiteX60" fmla="*/ 3447375 w 6742820"/>
              <a:gd name="connsiteY60" fmla="*/ 2702422 h 6742820"/>
              <a:gd name="connsiteX61" fmla="*/ 3630034 w 6742820"/>
              <a:gd name="connsiteY61" fmla="*/ 2795011 h 6742820"/>
              <a:gd name="connsiteX62" fmla="*/ 3980720 w 6742820"/>
              <a:gd name="connsiteY62" fmla="*/ 2995237 h 6742820"/>
              <a:gd name="connsiteX63" fmla="*/ 4014566 w 6742820"/>
              <a:gd name="connsiteY63" fmla="*/ 3016927 h 6742820"/>
              <a:gd name="connsiteX64" fmla="*/ 4023528 w 6742820"/>
              <a:gd name="connsiteY64" fmla="*/ 3159648 h 6742820"/>
              <a:gd name="connsiteX65" fmla="*/ 4028808 w 6742820"/>
              <a:gd name="connsiteY65" fmla="*/ 3414710 h 6742820"/>
              <a:gd name="connsiteX66" fmla="*/ 4016331 w 6742820"/>
              <a:gd name="connsiteY66" fmla="*/ 3791850 h 6742820"/>
              <a:gd name="connsiteX67" fmla="*/ 3871141 w 6742820"/>
              <a:gd name="connsiteY67" fmla="*/ 3883607 h 6742820"/>
              <a:gd name="connsiteX68" fmla="*/ 3694463 w 6742820"/>
              <a:gd name="connsiteY68" fmla="*/ 3987155 h 6742820"/>
              <a:gd name="connsiteX69" fmla="*/ 3469710 w 6742820"/>
              <a:gd name="connsiteY69" fmla="*/ 4107862 h 6742820"/>
              <a:gd name="connsiteX70" fmla="*/ 3398769 w 6742820"/>
              <a:gd name="connsiteY70" fmla="*/ 4142204 h 6742820"/>
              <a:gd name="connsiteX71" fmla="*/ 3379546 w 6742820"/>
              <a:gd name="connsiteY71" fmla="*/ 4134042 h 6742820"/>
              <a:gd name="connsiteX72" fmla="*/ 3016392 w 6742820"/>
              <a:gd name="connsiteY72" fmla="*/ 3957432 h 6742820"/>
              <a:gd name="connsiteX73" fmla="*/ 2836901 w 6742820"/>
              <a:gd name="connsiteY73" fmla="*/ 3858842 h 6742820"/>
              <a:gd name="connsiteX74" fmla="*/ 2727430 w 6742820"/>
              <a:gd name="connsiteY74" fmla="*/ 3793850 h 6742820"/>
              <a:gd name="connsiteX75" fmla="*/ 2719639 w 6742820"/>
              <a:gd name="connsiteY75" fmla="*/ 3669772 h 6742820"/>
              <a:gd name="connsiteX76" fmla="*/ 2714358 w 6742820"/>
              <a:gd name="connsiteY76" fmla="*/ 3414710 h 6742820"/>
              <a:gd name="connsiteX77" fmla="*/ 2726836 w 6742820"/>
              <a:gd name="connsiteY77" fmla="*/ 3037570 h 6742820"/>
              <a:gd name="connsiteX78" fmla="*/ 2872028 w 6742820"/>
              <a:gd name="connsiteY78" fmla="*/ 2945812 h 6742820"/>
              <a:gd name="connsiteX79" fmla="*/ 3048705 w 6742820"/>
              <a:gd name="connsiteY79" fmla="*/ 2842264 h 6742820"/>
              <a:gd name="connsiteX80" fmla="*/ 3234316 w 6742820"/>
              <a:gd name="connsiteY80" fmla="*/ 2741714 h 6742820"/>
              <a:gd name="connsiteX81" fmla="*/ 2798587 w 6742820"/>
              <a:gd name="connsiteY81" fmla="*/ 2436506 h 6742820"/>
              <a:gd name="connsiteX82" fmla="*/ 2916566 w 6742820"/>
              <a:gd name="connsiteY82" fmla="*/ 2476775 h 6742820"/>
              <a:gd name="connsiteX83" fmla="*/ 2991218 w 6742820"/>
              <a:gd name="connsiteY83" fmla="*/ 2505401 h 6742820"/>
              <a:gd name="connsiteX84" fmla="*/ 2889604 w 6742820"/>
              <a:gd name="connsiteY84" fmla="*/ 2560190 h 6742820"/>
              <a:gd name="connsiteX85" fmla="*/ 2766345 w 6742820"/>
              <a:gd name="connsiteY85" fmla="*/ 2633052 h 6742820"/>
              <a:gd name="connsiteX86" fmla="*/ 2793682 w 6742820"/>
              <a:gd name="connsiteY86" fmla="*/ 2460137 h 6742820"/>
              <a:gd name="connsiteX87" fmla="*/ 3944452 w 6742820"/>
              <a:gd name="connsiteY87" fmla="*/ 2434894 h 6742820"/>
              <a:gd name="connsiteX88" fmla="*/ 3949485 w 6742820"/>
              <a:gd name="connsiteY88" fmla="*/ 2460137 h 6742820"/>
              <a:gd name="connsiteX89" fmla="*/ 3973206 w 6742820"/>
              <a:gd name="connsiteY89" fmla="*/ 2615008 h 6742820"/>
              <a:gd name="connsiteX90" fmla="*/ 3781220 w 6742820"/>
              <a:gd name="connsiteY90" fmla="*/ 2508617 h 6742820"/>
              <a:gd name="connsiteX91" fmla="*/ 3764248 w 6742820"/>
              <a:gd name="connsiteY91" fmla="*/ 2500094 h 6742820"/>
              <a:gd name="connsiteX92" fmla="*/ 3774094 w 6742820"/>
              <a:gd name="connsiteY92" fmla="*/ 2496046 h 6742820"/>
              <a:gd name="connsiteX93" fmla="*/ 4751452 w 6742820"/>
              <a:gd name="connsiteY93" fmla="*/ 2276747 h 6742820"/>
              <a:gd name="connsiteX94" fmla="*/ 5115883 w 6742820"/>
              <a:gd name="connsiteY94" fmla="*/ 2430864 h 6742820"/>
              <a:gd name="connsiteX95" fmla="*/ 4808768 w 6742820"/>
              <a:gd name="connsiteY95" fmla="*/ 3150289 h 6742820"/>
              <a:gd name="connsiteX96" fmla="*/ 4779808 w 6742820"/>
              <a:gd name="connsiteY96" fmla="*/ 3179002 h 6742820"/>
              <a:gd name="connsiteX97" fmla="*/ 4753798 w 6742820"/>
              <a:gd name="connsiteY97" fmla="*/ 3155938 h 6742820"/>
              <a:gd name="connsiteX98" fmla="*/ 4401869 w 6742820"/>
              <a:gd name="connsiteY98" fmla="*/ 2886134 h 6742820"/>
              <a:gd name="connsiteX99" fmla="*/ 4323466 w 6742820"/>
              <a:gd name="connsiteY99" fmla="*/ 2833774 h 6742820"/>
              <a:gd name="connsiteX100" fmla="*/ 4308551 w 6742820"/>
              <a:gd name="connsiteY100" fmla="*/ 2689605 h 6742820"/>
              <a:gd name="connsiteX101" fmla="*/ 4275560 w 6742820"/>
              <a:gd name="connsiteY101" fmla="*/ 2465575 h 6742820"/>
              <a:gd name="connsiteX102" fmla="*/ 4251868 w 6742820"/>
              <a:gd name="connsiteY102" fmla="*/ 2343335 h 6742820"/>
              <a:gd name="connsiteX103" fmla="*/ 4411460 w 6742820"/>
              <a:gd name="connsiteY103" fmla="*/ 2307582 h 6742820"/>
              <a:gd name="connsiteX104" fmla="*/ 4751452 w 6742820"/>
              <a:gd name="connsiteY104" fmla="*/ 2276747 h 6742820"/>
              <a:gd name="connsiteX105" fmla="*/ 2026213 w 6742820"/>
              <a:gd name="connsiteY105" fmla="*/ 2276016 h 6742820"/>
              <a:gd name="connsiteX106" fmla="*/ 2433446 w 6742820"/>
              <a:gd name="connsiteY106" fmla="*/ 2333039 h 6742820"/>
              <a:gd name="connsiteX107" fmla="*/ 2489583 w 6742820"/>
              <a:gd name="connsiteY107" fmla="*/ 2347079 h 6742820"/>
              <a:gd name="connsiteX108" fmla="*/ 2460772 w 6742820"/>
              <a:gd name="connsiteY108" fmla="*/ 2506789 h 6742820"/>
              <a:gd name="connsiteX109" fmla="*/ 2434616 w 6742820"/>
              <a:gd name="connsiteY109" fmla="*/ 2689605 h 6742820"/>
              <a:gd name="connsiteX110" fmla="*/ 2417264 w 6742820"/>
              <a:gd name="connsiteY110" fmla="*/ 2857325 h 6742820"/>
              <a:gd name="connsiteX111" fmla="*/ 2279703 w 6742820"/>
              <a:gd name="connsiteY111" fmla="*/ 2954836 h 6742820"/>
              <a:gd name="connsiteX112" fmla="*/ 1995788 w 6742820"/>
              <a:gd name="connsiteY112" fmla="*/ 3181411 h 6742820"/>
              <a:gd name="connsiteX113" fmla="*/ 1951132 w 6742820"/>
              <a:gd name="connsiteY113" fmla="*/ 3221392 h 6742820"/>
              <a:gd name="connsiteX114" fmla="*/ 1853967 w 6742820"/>
              <a:gd name="connsiteY114" fmla="*/ 3126115 h 6742820"/>
              <a:gd name="connsiteX115" fmla="*/ 1552206 w 6742820"/>
              <a:gd name="connsiteY115" fmla="*/ 2441307 h 6742820"/>
              <a:gd name="connsiteX116" fmla="*/ 2026213 w 6742820"/>
              <a:gd name="connsiteY116" fmla="*/ 2276016 h 6742820"/>
              <a:gd name="connsiteX117" fmla="*/ 3371583 w 6742820"/>
              <a:gd name="connsiteY117" fmla="*/ 1412079 h 6742820"/>
              <a:gd name="connsiteX118" fmla="*/ 3836311 w 6742820"/>
              <a:gd name="connsiteY118" fmla="*/ 1998636 h 6742820"/>
              <a:gd name="connsiteX119" fmla="*/ 3873088 w 6742820"/>
              <a:gd name="connsiteY119" fmla="*/ 2121936 h 6742820"/>
              <a:gd name="connsiteX120" fmla="*/ 3701800 w 6742820"/>
              <a:gd name="connsiteY120" fmla="*/ 2180212 h 6742820"/>
              <a:gd name="connsiteX121" fmla="*/ 3502723 w 6742820"/>
              <a:gd name="connsiteY121" fmla="*/ 2259017 h 6742820"/>
              <a:gd name="connsiteX122" fmla="*/ 3376963 w 6742820"/>
              <a:gd name="connsiteY122" fmla="*/ 2314735 h 6742820"/>
              <a:gd name="connsiteX123" fmla="*/ 3337330 w 6742820"/>
              <a:gd name="connsiteY123" fmla="*/ 2296827 h 6742820"/>
              <a:gd name="connsiteX124" fmla="*/ 2905869 w 6742820"/>
              <a:gd name="connsiteY124" fmla="*/ 2133700 h 6742820"/>
              <a:gd name="connsiteX125" fmla="*/ 2871125 w 6742820"/>
              <a:gd name="connsiteY125" fmla="*/ 2123171 h 6742820"/>
              <a:gd name="connsiteX126" fmla="*/ 2895839 w 6742820"/>
              <a:gd name="connsiteY126" fmla="*/ 2033014 h 6742820"/>
              <a:gd name="connsiteX127" fmla="*/ 3371583 w 6742820"/>
              <a:gd name="connsiteY127" fmla="*/ 1412079 h 6742820"/>
              <a:gd name="connsiteX128" fmla="*/ 3371583 w 6742820"/>
              <a:gd name="connsiteY128" fmla="*/ 976310 h 6742820"/>
              <a:gd name="connsiteX129" fmla="*/ 2571511 w 6742820"/>
              <a:gd name="connsiteY129" fmla="*/ 2003151 h 6742820"/>
              <a:gd name="connsiteX130" fmla="*/ 2562678 w 6742820"/>
              <a:gd name="connsiteY130" fmla="*/ 2036730 h 6742820"/>
              <a:gd name="connsiteX131" fmla="*/ 2497349 w 6742820"/>
              <a:gd name="connsiteY131" fmla="*/ 2020328 h 6742820"/>
              <a:gd name="connsiteX132" fmla="*/ 1166836 w 6742820"/>
              <a:gd name="connsiteY132" fmla="*/ 2237871 h 6742820"/>
              <a:gd name="connsiteX133" fmla="*/ 1598135 w 6742820"/>
              <a:gd name="connsiteY133" fmla="*/ 3321610 h 6742820"/>
              <a:gd name="connsiteX134" fmla="*/ 1720210 w 6742820"/>
              <a:gd name="connsiteY134" fmla="*/ 3441884 h 6742820"/>
              <a:gd name="connsiteX135" fmla="*/ 1640734 w 6742820"/>
              <a:gd name="connsiteY135" fmla="*/ 3526125 h 6742820"/>
              <a:gd name="connsiteX136" fmla="*/ 1247728 w 6742820"/>
              <a:gd name="connsiteY136" fmla="*/ 4612640 h 6742820"/>
              <a:gd name="connsiteX137" fmla="*/ 2392532 w 6742820"/>
              <a:gd name="connsiteY137" fmla="*/ 4836094 h 6742820"/>
              <a:gd name="connsiteX138" fmla="*/ 2563924 w 6742820"/>
              <a:gd name="connsiteY138" fmla="*/ 4797533 h 6742820"/>
              <a:gd name="connsiteX139" fmla="*/ 2614538 w 6742820"/>
              <a:gd name="connsiteY139" fmla="*/ 4965761 h 6742820"/>
              <a:gd name="connsiteX140" fmla="*/ 3371583 w 6742820"/>
              <a:gd name="connsiteY140" fmla="*/ 5853112 h 6742820"/>
              <a:gd name="connsiteX141" fmla="*/ 4171655 w 6742820"/>
              <a:gd name="connsiteY141" fmla="*/ 4826271 h 6742820"/>
              <a:gd name="connsiteX142" fmla="*/ 4194105 w 6742820"/>
              <a:gd name="connsiteY142" fmla="*/ 4740937 h 6742820"/>
              <a:gd name="connsiteX143" fmla="*/ 4341446 w 6742820"/>
              <a:gd name="connsiteY143" fmla="*/ 4769803 h 6742820"/>
              <a:gd name="connsiteX144" fmla="*/ 5479588 w 6742820"/>
              <a:gd name="connsiteY144" fmla="*/ 4514572 h 6742820"/>
              <a:gd name="connsiteX145" fmla="*/ 5048289 w 6742820"/>
              <a:gd name="connsiteY145" fmla="*/ 3430832 h 6742820"/>
              <a:gd name="connsiteX146" fmla="*/ 5013991 w 6742820"/>
              <a:gd name="connsiteY146" fmla="*/ 3397040 h 6742820"/>
              <a:gd name="connsiteX147" fmla="*/ 5102432 w 6742820"/>
              <a:gd name="connsiteY147" fmla="*/ 3303295 h 6742820"/>
              <a:gd name="connsiteX148" fmla="*/ 5495439 w 6742820"/>
              <a:gd name="connsiteY148" fmla="*/ 2216781 h 6742820"/>
              <a:gd name="connsiteX149" fmla="*/ 4863239 w 6742820"/>
              <a:gd name="connsiteY149" fmla="*/ 1943598 h 6742820"/>
              <a:gd name="connsiteX150" fmla="*/ 4208000 w 6742820"/>
              <a:gd name="connsiteY150" fmla="*/ 2024378 h 6742820"/>
              <a:gd name="connsiteX151" fmla="*/ 4179346 w 6742820"/>
              <a:gd name="connsiteY151" fmla="*/ 2032233 h 6742820"/>
              <a:gd name="connsiteX152" fmla="*/ 4128628 w 6742820"/>
              <a:gd name="connsiteY152" fmla="*/ 1863662 h 6742820"/>
              <a:gd name="connsiteX153" fmla="*/ 3371583 w 6742820"/>
              <a:gd name="connsiteY153" fmla="*/ 976310 h 6742820"/>
              <a:gd name="connsiteX154" fmla="*/ 3371410 w 6742820"/>
              <a:gd name="connsiteY154" fmla="*/ 0 h 6742820"/>
              <a:gd name="connsiteX155" fmla="*/ 6742820 w 6742820"/>
              <a:gd name="connsiteY155" fmla="*/ 3371410 h 6742820"/>
              <a:gd name="connsiteX156" fmla="*/ 3371410 w 6742820"/>
              <a:gd name="connsiteY156" fmla="*/ 6742820 h 6742820"/>
              <a:gd name="connsiteX157" fmla="*/ 0 w 6742820"/>
              <a:gd name="connsiteY157" fmla="*/ 3371410 h 6742820"/>
              <a:gd name="connsiteX158" fmla="*/ 3371410 w 6742820"/>
              <a:gd name="connsiteY158" fmla="*/ 0 h 6742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742820" h="6742820">
                <a:moveTo>
                  <a:pt x="3409480" y="4496018"/>
                </a:moveTo>
                <a:lnTo>
                  <a:pt x="3527036" y="4543330"/>
                </a:lnTo>
                <a:cubicBezTo>
                  <a:pt x="3599019" y="4570525"/>
                  <a:pt x="3670265" y="4595670"/>
                  <a:pt x="3740556" y="4618742"/>
                </a:cubicBezTo>
                <a:lnTo>
                  <a:pt x="3884103" y="4662247"/>
                </a:lnTo>
                <a:lnTo>
                  <a:pt x="3847328" y="4796406"/>
                </a:lnTo>
                <a:cubicBezTo>
                  <a:pt x="3727629" y="5178961"/>
                  <a:pt x="3558742" y="5417341"/>
                  <a:pt x="3371583" y="5417341"/>
                </a:cubicBezTo>
                <a:cubicBezTo>
                  <a:pt x="3190096" y="5417341"/>
                  <a:pt x="3025790" y="5193189"/>
                  <a:pt x="2906855" y="4830784"/>
                </a:cubicBezTo>
                <a:lnTo>
                  <a:pt x="2870232" y="4707998"/>
                </a:lnTo>
                <a:lnTo>
                  <a:pt x="2988986" y="4668366"/>
                </a:lnTo>
                <a:cubicBezTo>
                  <a:pt x="3058607" y="4643347"/>
                  <a:pt x="3129126" y="4616228"/>
                  <a:pt x="3200324" y="4587040"/>
                </a:cubicBezTo>
                <a:close/>
                <a:moveTo>
                  <a:pt x="3976821" y="4196369"/>
                </a:moveTo>
                <a:lnTo>
                  <a:pt x="3952646" y="4349283"/>
                </a:lnTo>
                <a:lnTo>
                  <a:pt x="3897591" y="4332919"/>
                </a:lnTo>
                <a:lnTo>
                  <a:pt x="3798196" y="4298993"/>
                </a:lnTo>
                <a:lnTo>
                  <a:pt x="3853563" y="4269230"/>
                </a:lnTo>
                <a:close/>
                <a:moveTo>
                  <a:pt x="2766050" y="4188878"/>
                </a:moveTo>
                <a:lnTo>
                  <a:pt x="2865204" y="4243825"/>
                </a:lnTo>
                <a:lnTo>
                  <a:pt x="3010181" y="4316632"/>
                </a:lnTo>
                <a:lnTo>
                  <a:pt x="2824057" y="4387023"/>
                </a:lnTo>
                <a:lnTo>
                  <a:pt x="2798865" y="4395281"/>
                </a:lnTo>
                <a:lnTo>
                  <a:pt x="2793682" y="4369283"/>
                </a:lnTo>
                <a:close/>
                <a:moveTo>
                  <a:pt x="1961714" y="3652049"/>
                </a:moveTo>
                <a:lnTo>
                  <a:pt x="2061838" y="3732547"/>
                </a:lnTo>
                <a:cubicBezTo>
                  <a:pt x="2120540" y="3777570"/>
                  <a:pt x="2181493" y="3822213"/>
                  <a:pt x="2244555" y="3866309"/>
                </a:cubicBezTo>
                <a:lnTo>
                  <a:pt x="2418326" y="3982357"/>
                </a:lnTo>
                <a:lnTo>
                  <a:pt x="2434616" y="4139817"/>
                </a:lnTo>
                <a:cubicBezTo>
                  <a:pt x="2444171" y="4216171"/>
                  <a:pt x="2455195" y="4290915"/>
                  <a:pt x="2467606" y="4363847"/>
                </a:cubicBezTo>
                <a:lnTo>
                  <a:pt x="2491427" y="4486751"/>
                </a:lnTo>
                <a:lnTo>
                  <a:pt x="2366489" y="4515174"/>
                </a:lnTo>
                <a:cubicBezTo>
                  <a:pt x="1992403" y="4589623"/>
                  <a:pt x="1716446" y="4556632"/>
                  <a:pt x="1627286" y="4398556"/>
                </a:cubicBezTo>
                <a:cubicBezTo>
                  <a:pt x="1535339" y="4235540"/>
                  <a:pt x="1659999" y="3971327"/>
                  <a:pt x="1934400" y="3679130"/>
                </a:cubicBezTo>
                <a:close/>
                <a:moveTo>
                  <a:pt x="4782502" y="3616564"/>
                </a:moveTo>
                <a:lnTo>
                  <a:pt x="4792459" y="3626328"/>
                </a:lnTo>
                <a:cubicBezTo>
                  <a:pt x="5057425" y="3900693"/>
                  <a:pt x="5178946" y="4150639"/>
                  <a:pt x="5094220" y="4311136"/>
                </a:cubicBezTo>
                <a:cubicBezTo>
                  <a:pt x="5009494" y="4471633"/>
                  <a:pt x="4734562" y="4512291"/>
                  <a:pt x="4358549" y="4448284"/>
                </a:cubicBezTo>
                <a:lnTo>
                  <a:pt x="4263143" y="4429356"/>
                </a:lnTo>
                <a:lnTo>
                  <a:pt x="4282395" y="4322633"/>
                </a:lnTo>
                <a:cubicBezTo>
                  <a:pt x="4292054" y="4262829"/>
                  <a:pt x="4300787" y="4201854"/>
                  <a:pt x="4308551" y="4139817"/>
                </a:cubicBezTo>
                <a:lnTo>
                  <a:pt x="4325902" y="3972095"/>
                </a:lnTo>
                <a:lnTo>
                  <a:pt x="4463464" y="3874585"/>
                </a:lnTo>
                <a:cubicBezTo>
                  <a:pt x="4563905" y="3800106"/>
                  <a:pt x="4658740" y="3724335"/>
                  <a:pt x="4747378" y="3648010"/>
                </a:cubicBezTo>
                <a:close/>
                <a:moveTo>
                  <a:pt x="2393417" y="3271556"/>
                </a:moveTo>
                <a:lnTo>
                  <a:pt x="2390508" y="3414711"/>
                </a:lnTo>
                <a:lnTo>
                  <a:pt x="2393813" y="3577366"/>
                </a:lnTo>
                <a:lnTo>
                  <a:pt x="2351148" y="3547847"/>
                </a:lnTo>
                <a:cubicBezTo>
                  <a:pt x="2302059" y="3512531"/>
                  <a:pt x="2254721" y="3477089"/>
                  <a:pt x="2209257" y="3441647"/>
                </a:cubicBezTo>
                <a:lnTo>
                  <a:pt x="2197237" y="3431877"/>
                </a:lnTo>
                <a:lnTo>
                  <a:pt x="2256238" y="3380315"/>
                </a:lnTo>
                <a:close/>
                <a:moveTo>
                  <a:pt x="4349209" y="3244961"/>
                </a:moveTo>
                <a:lnTo>
                  <a:pt x="4437170" y="3310796"/>
                </a:lnTo>
                <a:lnTo>
                  <a:pt x="4544949" y="3398401"/>
                </a:lnTo>
                <a:lnTo>
                  <a:pt x="4486930" y="3449104"/>
                </a:lnTo>
                <a:lnTo>
                  <a:pt x="4349750" y="3557864"/>
                </a:lnTo>
                <a:lnTo>
                  <a:pt x="4352658" y="3414711"/>
                </a:lnTo>
                <a:close/>
                <a:moveTo>
                  <a:pt x="3371582" y="3037000"/>
                </a:moveTo>
                <a:cubicBezTo>
                  <a:pt x="3155902" y="3037000"/>
                  <a:pt x="2981058" y="3211844"/>
                  <a:pt x="2981058" y="3427525"/>
                </a:cubicBezTo>
                <a:cubicBezTo>
                  <a:pt x="2981058" y="3643206"/>
                  <a:pt x="3155902" y="3818050"/>
                  <a:pt x="3371582" y="3818050"/>
                </a:cubicBezTo>
                <a:cubicBezTo>
                  <a:pt x="3587263" y="3818050"/>
                  <a:pt x="3762107" y="3643206"/>
                  <a:pt x="3762107" y="3427525"/>
                </a:cubicBezTo>
                <a:cubicBezTo>
                  <a:pt x="3762107" y="3211844"/>
                  <a:pt x="3587263" y="3037000"/>
                  <a:pt x="3371582" y="3037000"/>
                </a:cubicBezTo>
                <a:close/>
                <a:moveTo>
                  <a:pt x="3378054" y="2670153"/>
                </a:moveTo>
                <a:lnTo>
                  <a:pt x="3447375" y="2702422"/>
                </a:lnTo>
                <a:cubicBezTo>
                  <a:pt x="3507958" y="2731867"/>
                  <a:pt x="3568903" y="2762740"/>
                  <a:pt x="3630034" y="2795011"/>
                </a:cubicBezTo>
                <a:cubicBezTo>
                  <a:pt x="3752297" y="2859554"/>
                  <a:pt x="3869519" y="2926634"/>
                  <a:pt x="3980720" y="2995237"/>
                </a:cubicBezTo>
                <a:lnTo>
                  <a:pt x="4014566" y="3016927"/>
                </a:lnTo>
                <a:lnTo>
                  <a:pt x="4023528" y="3159648"/>
                </a:lnTo>
                <a:cubicBezTo>
                  <a:pt x="4027012" y="3243172"/>
                  <a:pt x="4028808" y="3328302"/>
                  <a:pt x="4028808" y="3414710"/>
                </a:cubicBezTo>
                <a:lnTo>
                  <a:pt x="4016331" y="3791850"/>
                </a:lnTo>
                <a:lnTo>
                  <a:pt x="3871141" y="3883607"/>
                </a:lnTo>
                <a:cubicBezTo>
                  <a:pt x="3813605" y="3918635"/>
                  <a:pt x="3754673" y="3953195"/>
                  <a:pt x="3694463" y="3987155"/>
                </a:cubicBezTo>
                <a:cubicBezTo>
                  <a:pt x="3619202" y="4029605"/>
                  <a:pt x="3544171" y="4069863"/>
                  <a:pt x="3469710" y="4107862"/>
                </a:cubicBezTo>
                <a:lnTo>
                  <a:pt x="3398769" y="4142204"/>
                </a:lnTo>
                <a:lnTo>
                  <a:pt x="3379546" y="4134042"/>
                </a:lnTo>
                <a:cubicBezTo>
                  <a:pt x="3260170" y="4080923"/>
                  <a:pt x="3138655" y="4021974"/>
                  <a:pt x="3016392" y="3957432"/>
                </a:cubicBezTo>
                <a:cubicBezTo>
                  <a:pt x="2955261" y="3925161"/>
                  <a:pt x="2895390" y="3892255"/>
                  <a:pt x="2836901" y="3858842"/>
                </a:cubicBezTo>
                <a:lnTo>
                  <a:pt x="2727430" y="3793850"/>
                </a:lnTo>
                <a:lnTo>
                  <a:pt x="2719639" y="3669772"/>
                </a:lnTo>
                <a:cubicBezTo>
                  <a:pt x="2716154" y="3586248"/>
                  <a:pt x="2714358" y="3501118"/>
                  <a:pt x="2714358" y="3414710"/>
                </a:cubicBezTo>
                <a:lnTo>
                  <a:pt x="2726836" y="3037570"/>
                </a:lnTo>
                <a:lnTo>
                  <a:pt x="2872028" y="2945812"/>
                </a:lnTo>
                <a:cubicBezTo>
                  <a:pt x="2929563" y="2910784"/>
                  <a:pt x="2988496" y="2876224"/>
                  <a:pt x="3048705" y="2842264"/>
                </a:cubicBezTo>
                <a:cubicBezTo>
                  <a:pt x="3110796" y="2807243"/>
                  <a:pt x="3172730" y="2773713"/>
                  <a:pt x="3234316" y="2741714"/>
                </a:cubicBezTo>
                <a:close/>
                <a:moveTo>
                  <a:pt x="2798587" y="2436506"/>
                </a:moveTo>
                <a:lnTo>
                  <a:pt x="2916566" y="2476775"/>
                </a:lnTo>
                <a:lnTo>
                  <a:pt x="2991218" y="2505401"/>
                </a:lnTo>
                <a:lnTo>
                  <a:pt x="2889604" y="2560190"/>
                </a:lnTo>
                <a:lnTo>
                  <a:pt x="2766345" y="2633052"/>
                </a:lnTo>
                <a:lnTo>
                  <a:pt x="2793682" y="2460137"/>
                </a:lnTo>
                <a:close/>
                <a:moveTo>
                  <a:pt x="3944452" y="2434894"/>
                </a:moveTo>
                <a:lnTo>
                  <a:pt x="3949485" y="2460137"/>
                </a:lnTo>
                <a:lnTo>
                  <a:pt x="3973206" y="2615008"/>
                </a:lnTo>
                <a:lnTo>
                  <a:pt x="3781220" y="2508617"/>
                </a:lnTo>
                <a:lnTo>
                  <a:pt x="3764248" y="2500094"/>
                </a:lnTo>
                <a:lnTo>
                  <a:pt x="3774094" y="2496046"/>
                </a:lnTo>
                <a:close/>
                <a:moveTo>
                  <a:pt x="4751452" y="2276747"/>
                </a:moveTo>
                <a:cubicBezTo>
                  <a:pt x="4931465" y="2282130"/>
                  <a:pt x="5060157" y="2332066"/>
                  <a:pt x="5115883" y="2430864"/>
                </a:cubicBezTo>
                <a:cubicBezTo>
                  <a:pt x="5207829" y="2593879"/>
                  <a:pt x="5083170" y="2858092"/>
                  <a:pt x="4808768" y="3150289"/>
                </a:cubicBezTo>
                <a:lnTo>
                  <a:pt x="4779808" y="3179002"/>
                </a:lnTo>
                <a:lnTo>
                  <a:pt x="4753798" y="3155938"/>
                </a:lnTo>
                <a:cubicBezTo>
                  <a:pt x="4645682" y="3064707"/>
                  <a:pt x="4527993" y="2974324"/>
                  <a:pt x="4401869" y="2886134"/>
                </a:cubicBezTo>
                <a:lnTo>
                  <a:pt x="4323466" y="2833774"/>
                </a:lnTo>
                <a:lnTo>
                  <a:pt x="4308551" y="2689605"/>
                </a:lnTo>
                <a:cubicBezTo>
                  <a:pt x="4298996" y="2613251"/>
                  <a:pt x="4287972" y="2538507"/>
                  <a:pt x="4275560" y="2465575"/>
                </a:cubicBezTo>
                <a:lnTo>
                  <a:pt x="4251868" y="2343335"/>
                </a:lnTo>
                <a:lnTo>
                  <a:pt x="4411460" y="2307582"/>
                </a:lnTo>
                <a:cubicBezTo>
                  <a:pt x="4537914" y="2284304"/>
                  <a:pt x="4652445" y="2273787"/>
                  <a:pt x="4751452" y="2276747"/>
                </a:cubicBezTo>
                <a:close/>
                <a:moveTo>
                  <a:pt x="2026213" y="2276016"/>
                </a:moveTo>
                <a:cubicBezTo>
                  <a:pt x="2146176" y="2280038"/>
                  <a:pt x="2283487" y="2299313"/>
                  <a:pt x="2433446" y="2333039"/>
                </a:cubicBezTo>
                <a:lnTo>
                  <a:pt x="2489583" y="2347079"/>
                </a:lnTo>
                <a:lnTo>
                  <a:pt x="2460772" y="2506789"/>
                </a:lnTo>
                <a:cubicBezTo>
                  <a:pt x="2451112" y="2566593"/>
                  <a:pt x="2442379" y="2627568"/>
                  <a:pt x="2434616" y="2689605"/>
                </a:cubicBezTo>
                <a:lnTo>
                  <a:pt x="2417264" y="2857325"/>
                </a:lnTo>
                <a:lnTo>
                  <a:pt x="2279703" y="2954836"/>
                </a:lnTo>
                <a:cubicBezTo>
                  <a:pt x="2179262" y="3029315"/>
                  <a:pt x="2084427" y="3105086"/>
                  <a:pt x="1995788" y="3181411"/>
                </a:cubicBezTo>
                <a:lnTo>
                  <a:pt x="1951132" y="3221392"/>
                </a:lnTo>
                <a:lnTo>
                  <a:pt x="1853967" y="3126115"/>
                </a:lnTo>
                <a:cubicBezTo>
                  <a:pt x="1589001" y="2851750"/>
                  <a:pt x="1467480" y="2601804"/>
                  <a:pt x="1552206" y="2441307"/>
                </a:cubicBezTo>
                <a:cubicBezTo>
                  <a:pt x="1615751" y="2320935"/>
                  <a:pt x="1786286" y="2267971"/>
                  <a:pt x="2026213" y="2276016"/>
                </a:cubicBezTo>
                <a:close/>
                <a:moveTo>
                  <a:pt x="3371583" y="1412079"/>
                </a:moveTo>
                <a:cubicBezTo>
                  <a:pt x="3553071" y="1412079"/>
                  <a:pt x="3717377" y="1636231"/>
                  <a:pt x="3836311" y="1998636"/>
                </a:cubicBezTo>
                <a:lnTo>
                  <a:pt x="3873088" y="2121936"/>
                </a:lnTo>
                <a:lnTo>
                  <a:pt x="3701800" y="2180212"/>
                </a:lnTo>
                <a:cubicBezTo>
                  <a:pt x="3636122" y="2204650"/>
                  <a:pt x="3569704" y="2230926"/>
                  <a:pt x="3502723" y="2259017"/>
                </a:cubicBezTo>
                <a:lnTo>
                  <a:pt x="3376963" y="2314735"/>
                </a:lnTo>
                <a:lnTo>
                  <a:pt x="3337330" y="2296827"/>
                </a:lnTo>
                <a:cubicBezTo>
                  <a:pt x="3190854" y="2234280"/>
                  <a:pt x="3046450" y="2179844"/>
                  <a:pt x="2905869" y="2133700"/>
                </a:cubicBezTo>
                <a:lnTo>
                  <a:pt x="2871125" y="2123171"/>
                </a:lnTo>
                <a:lnTo>
                  <a:pt x="2895839" y="2033014"/>
                </a:lnTo>
                <a:cubicBezTo>
                  <a:pt x="3015537" y="1650460"/>
                  <a:pt x="3184424" y="1412079"/>
                  <a:pt x="3371583" y="1412079"/>
                </a:cubicBezTo>
                <a:close/>
                <a:moveTo>
                  <a:pt x="3371583" y="976310"/>
                </a:moveTo>
                <a:cubicBezTo>
                  <a:pt x="3041404" y="976310"/>
                  <a:pt x="2749320" y="1381703"/>
                  <a:pt x="2571511" y="2003151"/>
                </a:cubicBezTo>
                <a:lnTo>
                  <a:pt x="2562678" y="2036730"/>
                </a:lnTo>
                <a:lnTo>
                  <a:pt x="2497349" y="2020328"/>
                </a:lnTo>
                <a:cubicBezTo>
                  <a:pt x="1841442" y="1873439"/>
                  <a:pt x="1324931" y="1938393"/>
                  <a:pt x="1166836" y="2237871"/>
                </a:cubicBezTo>
                <a:cubicBezTo>
                  <a:pt x="1024551" y="2507401"/>
                  <a:pt x="1202892" y="2909483"/>
                  <a:pt x="1598135" y="3321610"/>
                </a:cubicBezTo>
                <a:lnTo>
                  <a:pt x="1720210" y="3441884"/>
                </a:lnTo>
                <a:lnTo>
                  <a:pt x="1640734" y="3526125"/>
                </a:lnTo>
                <a:cubicBezTo>
                  <a:pt x="1262771" y="3945928"/>
                  <a:pt x="1099035" y="4349018"/>
                  <a:pt x="1247728" y="4612640"/>
                </a:cubicBezTo>
                <a:cubicBezTo>
                  <a:pt x="1397459" y="4878105"/>
                  <a:pt x="1832109" y="4945599"/>
                  <a:pt x="2392532" y="4836094"/>
                </a:cubicBezTo>
                <a:lnTo>
                  <a:pt x="2563924" y="4797533"/>
                </a:lnTo>
                <a:lnTo>
                  <a:pt x="2614538" y="4965761"/>
                </a:lnTo>
                <a:cubicBezTo>
                  <a:pt x="2794482" y="5507688"/>
                  <a:pt x="3066802" y="5853112"/>
                  <a:pt x="3371583" y="5853112"/>
                </a:cubicBezTo>
                <a:cubicBezTo>
                  <a:pt x="3701763" y="5853112"/>
                  <a:pt x="3993846" y="5447719"/>
                  <a:pt x="4171655" y="4826271"/>
                </a:cubicBezTo>
                <a:lnTo>
                  <a:pt x="4194105" y="4740937"/>
                </a:lnTo>
                <a:lnTo>
                  <a:pt x="4341446" y="4769803"/>
                </a:lnTo>
                <a:cubicBezTo>
                  <a:pt x="4904700" y="4863667"/>
                  <a:pt x="5337303" y="4784102"/>
                  <a:pt x="5479588" y="4514572"/>
                </a:cubicBezTo>
                <a:cubicBezTo>
                  <a:pt x="5621873" y="4245042"/>
                  <a:pt x="5443532" y="3842959"/>
                  <a:pt x="5048289" y="3430832"/>
                </a:cubicBezTo>
                <a:lnTo>
                  <a:pt x="5013991" y="3397040"/>
                </a:lnTo>
                <a:lnTo>
                  <a:pt x="5102432" y="3303295"/>
                </a:lnTo>
                <a:cubicBezTo>
                  <a:pt x="5480396" y="2883492"/>
                  <a:pt x="5644131" y="2480403"/>
                  <a:pt x="5495439" y="2216781"/>
                </a:cubicBezTo>
                <a:cubicBezTo>
                  <a:pt x="5395618" y="2039804"/>
                  <a:pt x="5169166" y="1950814"/>
                  <a:pt x="4863239" y="1943598"/>
                </a:cubicBezTo>
                <a:cubicBezTo>
                  <a:pt x="4672034" y="1939088"/>
                  <a:pt x="4449784" y="1966520"/>
                  <a:pt x="4208000" y="2024378"/>
                </a:cubicBezTo>
                <a:lnTo>
                  <a:pt x="4179346" y="2032233"/>
                </a:lnTo>
                <a:lnTo>
                  <a:pt x="4128628" y="1863662"/>
                </a:lnTo>
                <a:cubicBezTo>
                  <a:pt x="3948685" y="1321734"/>
                  <a:pt x="3676364" y="976310"/>
                  <a:pt x="3371583" y="976310"/>
                </a:cubicBezTo>
                <a:close/>
                <a:moveTo>
                  <a:pt x="3371410" y="0"/>
                </a:moveTo>
                <a:cubicBezTo>
                  <a:pt x="5233388" y="0"/>
                  <a:pt x="6742820" y="1509432"/>
                  <a:pt x="6742820" y="3371410"/>
                </a:cubicBezTo>
                <a:cubicBezTo>
                  <a:pt x="6742820" y="5233388"/>
                  <a:pt x="5233388" y="6742820"/>
                  <a:pt x="3371410" y="6742820"/>
                </a:cubicBezTo>
                <a:cubicBezTo>
                  <a:pt x="1509432" y="6742820"/>
                  <a:pt x="0" y="5233388"/>
                  <a:pt x="0" y="3371410"/>
                </a:cubicBezTo>
                <a:cubicBezTo>
                  <a:pt x="0" y="1509432"/>
                  <a:pt x="1509432" y="0"/>
                  <a:pt x="3371410" y="0"/>
                </a:cubicBez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29"/>
          <p:cNvSpPr/>
          <p:nvPr/>
        </p:nvSpPr>
        <p:spPr bwMode="auto">
          <a:xfrm>
            <a:off x="2560977" y="3588637"/>
            <a:ext cx="1249354" cy="1248850"/>
          </a:xfrm>
          <a:custGeom>
            <a:avLst/>
            <a:gdLst>
              <a:gd name="connsiteX0" fmla="*/ 624677 w 1249354"/>
              <a:gd name="connsiteY0" fmla="*/ 0 h 1248850"/>
              <a:gd name="connsiteX1" fmla="*/ 1249354 w 1249354"/>
              <a:gd name="connsiteY1" fmla="*/ 624425 h 1248850"/>
              <a:gd name="connsiteX2" fmla="*/ 624677 w 1249354"/>
              <a:gd name="connsiteY2" fmla="*/ 1248850 h 1248850"/>
              <a:gd name="connsiteX3" fmla="*/ 106685 w 1249354"/>
              <a:gd name="connsiteY3" fmla="*/ 973547 h 1248850"/>
              <a:gd name="connsiteX4" fmla="*/ 61683 w 1249354"/>
              <a:gd name="connsiteY4" fmla="*/ 890671 h 1248850"/>
              <a:gd name="connsiteX5" fmla="*/ 111931 w 1249354"/>
              <a:gd name="connsiteY5" fmla="*/ 840423 h 1248850"/>
              <a:gd name="connsiteX6" fmla="*/ 194176 w 1249354"/>
              <a:gd name="connsiteY6" fmla="*/ 758178 h 1248850"/>
              <a:gd name="connsiteX7" fmla="*/ 242101 w 1249354"/>
              <a:gd name="connsiteY7" fmla="*/ 710253 h 1248850"/>
              <a:gd name="connsiteX8" fmla="*/ 242993 w 1249354"/>
              <a:gd name="connsiteY8" fmla="*/ 710529 h 1248850"/>
              <a:gd name="connsiteX9" fmla="*/ 262026 w 1249354"/>
              <a:gd name="connsiteY9" fmla="*/ 712448 h 1248850"/>
              <a:gd name="connsiteX10" fmla="*/ 281059 w 1249354"/>
              <a:gd name="connsiteY10" fmla="*/ 710530 h 1248850"/>
              <a:gd name="connsiteX11" fmla="*/ 293581 w 1249354"/>
              <a:gd name="connsiteY11" fmla="*/ 706643 h 1248850"/>
              <a:gd name="connsiteX12" fmla="*/ 354969 w 1249354"/>
              <a:gd name="connsiteY12" fmla="*/ 751900 h 1248850"/>
              <a:gd name="connsiteX13" fmla="*/ 448590 w 1249354"/>
              <a:gd name="connsiteY13" fmla="*/ 820919 h 1248850"/>
              <a:gd name="connsiteX14" fmla="*/ 498892 w 1249354"/>
              <a:gd name="connsiteY14" fmla="*/ 858003 h 1248850"/>
              <a:gd name="connsiteX15" fmla="*/ 499685 w 1249354"/>
              <a:gd name="connsiteY15" fmla="*/ 865869 h 1248850"/>
              <a:gd name="connsiteX16" fmla="*/ 592207 w 1249354"/>
              <a:gd name="connsiteY16" fmla="*/ 941276 h 1248850"/>
              <a:gd name="connsiteX17" fmla="*/ 684729 w 1249354"/>
              <a:gd name="connsiteY17" fmla="*/ 865869 h 1248850"/>
              <a:gd name="connsiteX18" fmla="*/ 686506 w 1249354"/>
              <a:gd name="connsiteY18" fmla="*/ 848237 h 1248850"/>
              <a:gd name="connsiteX19" fmla="*/ 766485 w 1249354"/>
              <a:gd name="connsiteY19" fmla="*/ 741441 h 1248850"/>
              <a:gd name="connsiteX20" fmla="*/ 878602 w 1249354"/>
              <a:gd name="connsiteY20" fmla="*/ 591729 h 1248850"/>
              <a:gd name="connsiteX21" fmla="*/ 962066 w 1249354"/>
              <a:gd name="connsiteY21" fmla="*/ 480278 h 1248850"/>
              <a:gd name="connsiteX22" fmla="*/ 969746 w 1249354"/>
              <a:gd name="connsiteY22" fmla="*/ 467179 h 1248850"/>
              <a:gd name="connsiteX23" fmla="*/ 1002890 w 1249354"/>
              <a:gd name="connsiteY23" fmla="*/ 490161 h 1248850"/>
              <a:gd name="connsiteX24" fmla="*/ 1003712 w 1249354"/>
              <a:gd name="connsiteY24" fmla="*/ 489813 h 1248850"/>
              <a:gd name="connsiteX25" fmla="*/ 1005683 w 1249354"/>
              <a:gd name="connsiteY25" fmla="*/ 492255 h 1248850"/>
              <a:gd name="connsiteX26" fmla="*/ 1029885 w 1249354"/>
              <a:gd name="connsiteY26" fmla="*/ 499916 h 1248850"/>
              <a:gd name="connsiteX27" fmla="*/ 1058591 w 1249354"/>
              <a:gd name="connsiteY27" fmla="*/ 477105 h 1248850"/>
              <a:gd name="connsiteX28" fmla="*/ 1059847 w 1249354"/>
              <a:gd name="connsiteY28" fmla="*/ 466057 h 1248850"/>
              <a:gd name="connsiteX29" fmla="*/ 1061243 w 1249354"/>
              <a:gd name="connsiteY29" fmla="*/ 465466 h 1248850"/>
              <a:gd name="connsiteX30" fmla="*/ 1057382 w 1249354"/>
              <a:gd name="connsiteY30" fmla="*/ 283599 h 1248850"/>
              <a:gd name="connsiteX31" fmla="*/ 1056741 w 1249354"/>
              <a:gd name="connsiteY31" fmla="*/ 283192 h 1248850"/>
              <a:gd name="connsiteX32" fmla="*/ 1057265 w 1249354"/>
              <a:gd name="connsiteY32" fmla="*/ 278579 h 1248850"/>
              <a:gd name="connsiteX33" fmla="*/ 1021367 w 1249354"/>
              <a:gd name="connsiteY33" fmla="*/ 248386 h 1248850"/>
              <a:gd name="connsiteX34" fmla="*/ 1008729 w 1249354"/>
              <a:gd name="connsiteY34" fmla="*/ 252093 h 1248850"/>
              <a:gd name="connsiteX35" fmla="*/ 1008330 w 1249354"/>
              <a:gd name="connsiteY35" fmla="*/ 252415 h 1248850"/>
              <a:gd name="connsiteX36" fmla="*/ 1008073 w 1249354"/>
              <a:gd name="connsiteY36" fmla="*/ 252252 h 1248850"/>
              <a:gd name="connsiteX37" fmla="*/ 831600 w 1249354"/>
              <a:gd name="connsiteY37" fmla="*/ 314082 h 1248850"/>
              <a:gd name="connsiteX38" fmla="*/ 831443 w 1249354"/>
              <a:gd name="connsiteY38" fmla="*/ 314128 h 1248850"/>
              <a:gd name="connsiteX39" fmla="*/ 831424 w 1249354"/>
              <a:gd name="connsiteY39" fmla="*/ 314143 h 1248850"/>
              <a:gd name="connsiteX40" fmla="*/ 830907 w 1249354"/>
              <a:gd name="connsiteY40" fmla="*/ 314325 h 1248850"/>
              <a:gd name="connsiteX41" fmla="*/ 830860 w 1249354"/>
              <a:gd name="connsiteY41" fmla="*/ 314599 h 1248850"/>
              <a:gd name="connsiteX42" fmla="*/ 821551 w 1249354"/>
              <a:gd name="connsiteY42" fmla="*/ 322117 h 1248850"/>
              <a:gd name="connsiteX43" fmla="*/ 813889 w 1249354"/>
              <a:gd name="connsiteY43" fmla="*/ 346319 h 1248850"/>
              <a:gd name="connsiteX44" fmla="*/ 817596 w 1249354"/>
              <a:gd name="connsiteY44" fmla="*/ 358957 h 1248850"/>
              <a:gd name="connsiteX45" fmla="*/ 822303 w 1249354"/>
              <a:gd name="connsiteY45" fmla="*/ 364786 h 1248850"/>
              <a:gd name="connsiteX46" fmla="*/ 822279 w 1249354"/>
              <a:gd name="connsiteY46" fmla="*/ 364925 h 1248850"/>
              <a:gd name="connsiteX47" fmla="*/ 822589 w 1249354"/>
              <a:gd name="connsiteY47" fmla="*/ 365140 h 1248850"/>
              <a:gd name="connsiteX48" fmla="*/ 825585 w 1249354"/>
              <a:gd name="connsiteY48" fmla="*/ 368850 h 1248850"/>
              <a:gd name="connsiteX49" fmla="*/ 836700 w 1249354"/>
              <a:gd name="connsiteY49" fmla="*/ 375025 h 1248850"/>
              <a:gd name="connsiteX50" fmla="*/ 836873 w 1249354"/>
              <a:gd name="connsiteY50" fmla="*/ 375044 h 1248850"/>
              <a:gd name="connsiteX51" fmla="*/ 870009 w 1249354"/>
              <a:gd name="connsiteY51" fmla="*/ 398021 h 1248850"/>
              <a:gd name="connsiteX52" fmla="*/ 863138 w 1249354"/>
              <a:gd name="connsiteY52" fmla="*/ 406193 h 1248850"/>
              <a:gd name="connsiteX53" fmla="*/ 779674 w 1249354"/>
              <a:gd name="connsiteY53" fmla="*/ 517643 h 1248850"/>
              <a:gd name="connsiteX54" fmla="*/ 667557 w 1249354"/>
              <a:gd name="connsiteY54" fmla="*/ 667355 h 1248850"/>
              <a:gd name="connsiteX55" fmla="*/ 603053 w 1249354"/>
              <a:gd name="connsiteY55" fmla="*/ 753488 h 1248850"/>
              <a:gd name="connsiteX56" fmla="*/ 592207 w 1249354"/>
              <a:gd name="connsiteY56" fmla="*/ 752395 h 1248850"/>
              <a:gd name="connsiteX57" fmla="*/ 573174 w 1249354"/>
              <a:gd name="connsiteY57" fmla="*/ 754314 h 1248850"/>
              <a:gd name="connsiteX58" fmla="*/ 559861 w 1249354"/>
              <a:gd name="connsiteY58" fmla="*/ 758447 h 1248850"/>
              <a:gd name="connsiteX59" fmla="*/ 517610 w 1249354"/>
              <a:gd name="connsiteY59" fmla="*/ 727298 h 1248850"/>
              <a:gd name="connsiteX60" fmla="*/ 423989 w 1249354"/>
              <a:gd name="connsiteY60" fmla="*/ 658278 h 1248850"/>
              <a:gd name="connsiteX61" fmla="*/ 355431 w 1249354"/>
              <a:gd name="connsiteY61" fmla="*/ 607736 h 1248850"/>
              <a:gd name="connsiteX62" fmla="*/ 354548 w 1249354"/>
              <a:gd name="connsiteY62" fmla="*/ 598975 h 1248850"/>
              <a:gd name="connsiteX63" fmla="*/ 262026 w 1249354"/>
              <a:gd name="connsiteY63" fmla="*/ 523567 h 1248850"/>
              <a:gd name="connsiteX64" fmla="*/ 167586 w 1249354"/>
              <a:gd name="connsiteY64" fmla="*/ 618008 h 1248850"/>
              <a:gd name="connsiteX65" fmla="*/ 167794 w 1249354"/>
              <a:gd name="connsiteY65" fmla="*/ 620069 h 1248850"/>
              <a:gd name="connsiteX66" fmla="*/ 111931 w 1249354"/>
              <a:gd name="connsiteY66" fmla="*/ 675932 h 1248850"/>
              <a:gd name="connsiteX67" fmla="*/ 29686 w 1249354"/>
              <a:gd name="connsiteY67" fmla="*/ 758178 h 1248850"/>
              <a:gd name="connsiteX68" fmla="*/ 18593 w 1249354"/>
              <a:gd name="connsiteY68" fmla="*/ 769271 h 1248850"/>
              <a:gd name="connsiteX69" fmla="*/ 12691 w 1249354"/>
              <a:gd name="connsiteY69" fmla="*/ 750268 h 1248850"/>
              <a:gd name="connsiteX70" fmla="*/ 0 w 1249354"/>
              <a:gd name="connsiteY70" fmla="*/ 624425 h 1248850"/>
              <a:gd name="connsiteX71" fmla="*/ 624677 w 1249354"/>
              <a:gd name="connsiteY71" fmla="*/ 0 h 124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49354" h="1248850">
                <a:moveTo>
                  <a:pt x="624677" y="0"/>
                </a:moveTo>
                <a:cubicBezTo>
                  <a:pt x="969677" y="0"/>
                  <a:pt x="1249354" y="279565"/>
                  <a:pt x="1249354" y="624425"/>
                </a:cubicBezTo>
                <a:cubicBezTo>
                  <a:pt x="1249354" y="969285"/>
                  <a:pt x="969677" y="1248850"/>
                  <a:pt x="624677" y="1248850"/>
                </a:cubicBezTo>
                <a:cubicBezTo>
                  <a:pt x="409052" y="1248850"/>
                  <a:pt x="218944" y="1139645"/>
                  <a:pt x="106685" y="973547"/>
                </a:cubicBezTo>
                <a:lnTo>
                  <a:pt x="61683" y="890671"/>
                </a:lnTo>
                <a:lnTo>
                  <a:pt x="111931" y="840423"/>
                </a:lnTo>
                <a:lnTo>
                  <a:pt x="194176" y="758178"/>
                </a:lnTo>
                <a:lnTo>
                  <a:pt x="242101" y="710253"/>
                </a:lnTo>
                <a:lnTo>
                  <a:pt x="242993" y="710529"/>
                </a:lnTo>
                <a:cubicBezTo>
                  <a:pt x="249141" y="711787"/>
                  <a:pt x="255507" y="712448"/>
                  <a:pt x="262026" y="712448"/>
                </a:cubicBezTo>
                <a:cubicBezTo>
                  <a:pt x="268546" y="712448"/>
                  <a:pt x="274912" y="711787"/>
                  <a:pt x="281059" y="710530"/>
                </a:cubicBezTo>
                <a:lnTo>
                  <a:pt x="293581" y="706643"/>
                </a:lnTo>
                <a:lnTo>
                  <a:pt x="354969" y="751900"/>
                </a:lnTo>
                <a:lnTo>
                  <a:pt x="448590" y="820919"/>
                </a:lnTo>
                <a:lnTo>
                  <a:pt x="498892" y="858003"/>
                </a:lnTo>
                <a:lnTo>
                  <a:pt x="499685" y="865869"/>
                </a:lnTo>
                <a:cubicBezTo>
                  <a:pt x="508491" y="908904"/>
                  <a:pt x="546569" y="941276"/>
                  <a:pt x="592207" y="941276"/>
                </a:cubicBezTo>
                <a:cubicBezTo>
                  <a:pt x="637846" y="941276"/>
                  <a:pt x="675923" y="908904"/>
                  <a:pt x="684729" y="865869"/>
                </a:cubicBezTo>
                <a:lnTo>
                  <a:pt x="686506" y="848237"/>
                </a:lnTo>
                <a:lnTo>
                  <a:pt x="766485" y="741441"/>
                </a:lnTo>
                <a:lnTo>
                  <a:pt x="878602" y="591729"/>
                </a:lnTo>
                <a:lnTo>
                  <a:pt x="962066" y="480278"/>
                </a:lnTo>
                <a:lnTo>
                  <a:pt x="969746" y="467179"/>
                </a:lnTo>
                <a:lnTo>
                  <a:pt x="1002890" y="490161"/>
                </a:lnTo>
                <a:lnTo>
                  <a:pt x="1003712" y="489813"/>
                </a:lnTo>
                <a:lnTo>
                  <a:pt x="1005683" y="492255"/>
                </a:lnTo>
                <a:cubicBezTo>
                  <a:pt x="1012179" y="497719"/>
                  <a:pt x="1020760" y="500704"/>
                  <a:pt x="1029885" y="499916"/>
                </a:cubicBezTo>
                <a:cubicBezTo>
                  <a:pt x="1043573" y="498735"/>
                  <a:pt x="1054599" y="489399"/>
                  <a:pt x="1058591" y="477105"/>
                </a:cubicBezTo>
                <a:lnTo>
                  <a:pt x="1059847" y="466057"/>
                </a:lnTo>
                <a:lnTo>
                  <a:pt x="1061243" y="465466"/>
                </a:lnTo>
                <a:lnTo>
                  <a:pt x="1057382" y="283599"/>
                </a:lnTo>
                <a:lnTo>
                  <a:pt x="1056741" y="283192"/>
                </a:lnTo>
                <a:lnTo>
                  <a:pt x="1057265" y="278579"/>
                </a:lnTo>
                <a:cubicBezTo>
                  <a:pt x="1055690" y="260329"/>
                  <a:pt x="1039617" y="246811"/>
                  <a:pt x="1021367" y="248386"/>
                </a:cubicBezTo>
                <a:cubicBezTo>
                  <a:pt x="1016805" y="248780"/>
                  <a:pt x="1012538" y="250080"/>
                  <a:pt x="1008729" y="252093"/>
                </a:cubicBezTo>
                <a:lnTo>
                  <a:pt x="1008330" y="252415"/>
                </a:lnTo>
                <a:lnTo>
                  <a:pt x="1008073" y="252252"/>
                </a:lnTo>
                <a:lnTo>
                  <a:pt x="831600" y="314082"/>
                </a:lnTo>
                <a:lnTo>
                  <a:pt x="831443" y="314128"/>
                </a:lnTo>
                <a:lnTo>
                  <a:pt x="831424" y="314143"/>
                </a:lnTo>
                <a:lnTo>
                  <a:pt x="830907" y="314325"/>
                </a:lnTo>
                <a:lnTo>
                  <a:pt x="830860" y="314599"/>
                </a:lnTo>
                <a:lnTo>
                  <a:pt x="821551" y="322117"/>
                </a:lnTo>
                <a:cubicBezTo>
                  <a:pt x="816087" y="328613"/>
                  <a:pt x="813101" y="337193"/>
                  <a:pt x="813889" y="346319"/>
                </a:cubicBezTo>
                <a:cubicBezTo>
                  <a:pt x="814283" y="350881"/>
                  <a:pt x="815583" y="355148"/>
                  <a:pt x="817596" y="358957"/>
                </a:cubicBezTo>
                <a:lnTo>
                  <a:pt x="822303" y="364786"/>
                </a:lnTo>
                <a:lnTo>
                  <a:pt x="822279" y="364925"/>
                </a:lnTo>
                <a:lnTo>
                  <a:pt x="822589" y="365140"/>
                </a:lnTo>
                <a:lnTo>
                  <a:pt x="825585" y="368850"/>
                </a:lnTo>
                <a:cubicBezTo>
                  <a:pt x="828833" y="371582"/>
                  <a:pt x="832602" y="373694"/>
                  <a:pt x="836700" y="375025"/>
                </a:cubicBezTo>
                <a:lnTo>
                  <a:pt x="836873" y="375044"/>
                </a:lnTo>
                <a:lnTo>
                  <a:pt x="870009" y="398021"/>
                </a:lnTo>
                <a:lnTo>
                  <a:pt x="863138" y="406193"/>
                </a:lnTo>
                <a:lnTo>
                  <a:pt x="779674" y="517643"/>
                </a:lnTo>
                <a:lnTo>
                  <a:pt x="667557" y="667355"/>
                </a:lnTo>
                <a:lnTo>
                  <a:pt x="603053" y="753488"/>
                </a:lnTo>
                <a:lnTo>
                  <a:pt x="592207" y="752395"/>
                </a:lnTo>
                <a:cubicBezTo>
                  <a:pt x="585687" y="752395"/>
                  <a:pt x="579322" y="753056"/>
                  <a:pt x="573174" y="754314"/>
                </a:cubicBezTo>
                <a:lnTo>
                  <a:pt x="559861" y="758447"/>
                </a:lnTo>
                <a:lnTo>
                  <a:pt x="517610" y="727298"/>
                </a:lnTo>
                <a:lnTo>
                  <a:pt x="423989" y="658278"/>
                </a:lnTo>
                <a:lnTo>
                  <a:pt x="355431" y="607736"/>
                </a:lnTo>
                <a:lnTo>
                  <a:pt x="354548" y="598975"/>
                </a:lnTo>
                <a:cubicBezTo>
                  <a:pt x="345742" y="555939"/>
                  <a:pt x="307665" y="523567"/>
                  <a:pt x="262026" y="523567"/>
                </a:cubicBezTo>
                <a:cubicBezTo>
                  <a:pt x="209868" y="523567"/>
                  <a:pt x="167586" y="565850"/>
                  <a:pt x="167586" y="618008"/>
                </a:cubicBezTo>
                <a:lnTo>
                  <a:pt x="167794" y="620069"/>
                </a:lnTo>
                <a:lnTo>
                  <a:pt x="111931" y="675932"/>
                </a:lnTo>
                <a:lnTo>
                  <a:pt x="29686" y="758178"/>
                </a:lnTo>
                <a:lnTo>
                  <a:pt x="18593" y="769271"/>
                </a:lnTo>
                <a:lnTo>
                  <a:pt x="12691" y="750268"/>
                </a:lnTo>
                <a:cubicBezTo>
                  <a:pt x="4370" y="709620"/>
                  <a:pt x="0" y="667533"/>
                  <a:pt x="0" y="624425"/>
                </a:cubicBezTo>
                <a:cubicBezTo>
                  <a:pt x="0" y="279565"/>
                  <a:pt x="279677" y="0"/>
                  <a:pt x="624677" y="0"/>
                </a:cubicBezTo>
                <a:close/>
              </a:path>
            </a:pathLst>
          </a:custGeom>
          <a:solidFill>
            <a:srgbClr val="FA9D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1096960" fontAlgn="base">
              <a:spcBef>
                <a:spcPct val="0"/>
              </a:spcBef>
              <a:spcAft>
                <a:spcPct val="0"/>
              </a:spcAft>
            </a:pPr>
            <a:endParaRPr lang="en-US" sz="3600" dirty="0">
              <a:gradFill>
                <a:gsLst>
                  <a:gs pos="0">
                    <a:srgbClr val="FFFFFF"/>
                  </a:gs>
                  <a:gs pos="100000">
                    <a:srgbClr val="FFFFFF"/>
                  </a:gs>
                </a:gsLst>
                <a:lin ang="5400000" scaled="0"/>
              </a:gradFill>
            </a:endParaRPr>
          </a:p>
        </p:txBody>
      </p:sp>
      <p:sp>
        <p:nvSpPr>
          <p:cNvPr id="31" name="Freeform 30"/>
          <p:cNvSpPr/>
          <p:nvPr/>
        </p:nvSpPr>
        <p:spPr bwMode="auto">
          <a:xfrm>
            <a:off x="4794248" y="6019074"/>
            <a:ext cx="1249354" cy="1248850"/>
          </a:xfrm>
          <a:custGeom>
            <a:avLst/>
            <a:gdLst>
              <a:gd name="connsiteX0" fmla="*/ 575127 w 1249354"/>
              <a:gd name="connsiteY0" fmla="*/ 737254 h 1248850"/>
              <a:gd name="connsiteX1" fmla="*/ 575127 w 1249354"/>
              <a:gd name="connsiteY1" fmla="*/ 879260 h 1248850"/>
              <a:gd name="connsiteX2" fmla="*/ 674223 w 1249354"/>
              <a:gd name="connsiteY2" fmla="*/ 879260 h 1248850"/>
              <a:gd name="connsiteX3" fmla="*/ 674223 w 1249354"/>
              <a:gd name="connsiteY3" fmla="*/ 737254 h 1248850"/>
              <a:gd name="connsiteX4" fmla="*/ 690284 w 1249354"/>
              <a:gd name="connsiteY4" fmla="*/ 634892 h 1248850"/>
              <a:gd name="connsiteX5" fmla="*/ 690284 w 1249354"/>
              <a:gd name="connsiteY5" fmla="*/ 879260 h 1248850"/>
              <a:gd name="connsiteX6" fmla="*/ 789380 w 1249354"/>
              <a:gd name="connsiteY6" fmla="*/ 879260 h 1248850"/>
              <a:gd name="connsiteX7" fmla="*/ 789380 w 1249354"/>
              <a:gd name="connsiteY7" fmla="*/ 634892 h 1248850"/>
              <a:gd name="connsiteX8" fmla="*/ 229655 w 1249354"/>
              <a:gd name="connsiteY8" fmla="*/ 583711 h 1248850"/>
              <a:gd name="connsiteX9" fmla="*/ 229655 w 1249354"/>
              <a:gd name="connsiteY9" fmla="*/ 879260 h 1248850"/>
              <a:gd name="connsiteX10" fmla="*/ 328751 w 1249354"/>
              <a:gd name="connsiteY10" fmla="*/ 879260 h 1248850"/>
              <a:gd name="connsiteX11" fmla="*/ 328751 w 1249354"/>
              <a:gd name="connsiteY11" fmla="*/ 583711 h 1248850"/>
              <a:gd name="connsiteX12" fmla="*/ 920599 w 1249354"/>
              <a:gd name="connsiteY12" fmla="*/ 537183 h 1248850"/>
              <a:gd name="connsiteX13" fmla="*/ 920599 w 1249354"/>
              <a:gd name="connsiteY13" fmla="*/ 879260 h 1248850"/>
              <a:gd name="connsiteX14" fmla="*/ 1019695 w 1249354"/>
              <a:gd name="connsiteY14" fmla="*/ 879260 h 1248850"/>
              <a:gd name="connsiteX15" fmla="*/ 1019695 w 1249354"/>
              <a:gd name="connsiteY15" fmla="*/ 537183 h 1248850"/>
              <a:gd name="connsiteX16" fmla="*/ 805442 w 1249354"/>
              <a:gd name="connsiteY16" fmla="*/ 499961 h 1248850"/>
              <a:gd name="connsiteX17" fmla="*/ 805442 w 1249354"/>
              <a:gd name="connsiteY17" fmla="*/ 879260 h 1248850"/>
              <a:gd name="connsiteX18" fmla="*/ 904538 w 1249354"/>
              <a:gd name="connsiteY18" fmla="*/ 879260 h 1248850"/>
              <a:gd name="connsiteX19" fmla="*/ 904538 w 1249354"/>
              <a:gd name="connsiteY19" fmla="*/ 499961 h 1248850"/>
              <a:gd name="connsiteX20" fmla="*/ 459970 w 1249354"/>
              <a:gd name="connsiteY20" fmla="*/ 467391 h 1248850"/>
              <a:gd name="connsiteX21" fmla="*/ 459970 w 1249354"/>
              <a:gd name="connsiteY21" fmla="*/ 879260 h 1248850"/>
              <a:gd name="connsiteX22" fmla="*/ 559066 w 1249354"/>
              <a:gd name="connsiteY22" fmla="*/ 879260 h 1248850"/>
              <a:gd name="connsiteX23" fmla="*/ 559066 w 1249354"/>
              <a:gd name="connsiteY23" fmla="*/ 467391 h 1248850"/>
              <a:gd name="connsiteX24" fmla="*/ 344812 w 1249354"/>
              <a:gd name="connsiteY24" fmla="*/ 360376 h 1248850"/>
              <a:gd name="connsiteX25" fmla="*/ 344812 w 1249354"/>
              <a:gd name="connsiteY25" fmla="*/ 879260 h 1248850"/>
              <a:gd name="connsiteX26" fmla="*/ 443908 w 1249354"/>
              <a:gd name="connsiteY26" fmla="*/ 879260 h 1248850"/>
              <a:gd name="connsiteX27" fmla="*/ 443908 w 1249354"/>
              <a:gd name="connsiteY27" fmla="*/ 360376 h 1248850"/>
              <a:gd name="connsiteX28" fmla="*/ 624677 w 1249354"/>
              <a:gd name="connsiteY28" fmla="*/ 0 h 1248850"/>
              <a:gd name="connsiteX29" fmla="*/ 1249354 w 1249354"/>
              <a:gd name="connsiteY29" fmla="*/ 624425 h 1248850"/>
              <a:gd name="connsiteX30" fmla="*/ 624677 w 1249354"/>
              <a:gd name="connsiteY30" fmla="*/ 1248850 h 1248850"/>
              <a:gd name="connsiteX31" fmla="*/ 0 w 1249354"/>
              <a:gd name="connsiteY31" fmla="*/ 624425 h 1248850"/>
              <a:gd name="connsiteX32" fmla="*/ 624677 w 1249354"/>
              <a:gd name="connsiteY32" fmla="*/ 0 h 124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9354" h="1248850">
                <a:moveTo>
                  <a:pt x="575127" y="737254"/>
                </a:moveTo>
                <a:lnTo>
                  <a:pt x="575127" y="879260"/>
                </a:lnTo>
                <a:lnTo>
                  <a:pt x="674223" y="879260"/>
                </a:lnTo>
                <a:lnTo>
                  <a:pt x="674223" y="737254"/>
                </a:lnTo>
                <a:close/>
                <a:moveTo>
                  <a:pt x="690284" y="634892"/>
                </a:moveTo>
                <a:lnTo>
                  <a:pt x="690284" y="879260"/>
                </a:lnTo>
                <a:lnTo>
                  <a:pt x="789380" y="879260"/>
                </a:lnTo>
                <a:lnTo>
                  <a:pt x="789380" y="634892"/>
                </a:lnTo>
                <a:close/>
                <a:moveTo>
                  <a:pt x="229655" y="583711"/>
                </a:moveTo>
                <a:lnTo>
                  <a:pt x="229655" y="879260"/>
                </a:lnTo>
                <a:lnTo>
                  <a:pt x="328751" y="879260"/>
                </a:lnTo>
                <a:lnTo>
                  <a:pt x="328751" y="583711"/>
                </a:lnTo>
                <a:close/>
                <a:moveTo>
                  <a:pt x="920599" y="537183"/>
                </a:moveTo>
                <a:lnTo>
                  <a:pt x="920599" y="879260"/>
                </a:lnTo>
                <a:lnTo>
                  <a:pt x="1019695" y="879260"/>
                </a:lnTo>
                <a:lnTo>
                  <a:pt x="1019695" y="537183"/>
                </a:lnTo>
                <a:close/>
                <a:moveTo>
                  <a:pt x="805442" y="499961"/>
                </a:moveTo>
                <a:lnTo>
                  <a:pt x="805442" y="879260"/>
                </a:lnTo>
                <a:lnTo>
                  <a:pt x="904538" y="879260"/>
                </a:lnTo>
                <a:lnTo>
                  <a:pt x="904538" y="499961"/>
                </a:lnTo>
                <a:close/>
                <a:moveTo>
                  <a:pt x="459970" y="467391"/>
                </a:moveTo>
                <a:lnTo>
                  <a:pt x="459970" y="879260"/>
                </a:lnTo>
                <a:lnTo>
                  <a:pt x="559066" y="879260"/>
                </a:lnTo>
                <a:lnTo>
                  <a:pt x="559066" y="467391"/>
                </a:lnTo>
                <a:close/>
                <a:moveTo>
                  <a:pt x="344812" y="360376"/>
                </a:moveTo>
                <a:lnTo>
                  <a:pt x="344812" y="879260"/>
                </a:lnTo>
                <a:lnTo>
                  <a:pt x="443908" y="879260"/>
                </a:lnTo>
                <a:lnTo>
                  <a:pt x="443908" y="360376"/>
                </a:lnTo>
                <a:close/>
                <a:moveTo>
                  <a:pt x="624677" y="0"/>
                </a:moveTo>
                <a:cubicBezTo>
                  <a:pt x="969677" y="0"/>
                  <a:pt x="1249354" y="279565"/>
                  <a:pt x="1249354" y="624425"/>
                </a:cubicBezTo>
                <a:cubicBezTo>
                  <a:pt x="1249354" y="969285"/>
                  <a:pt x="969677" y="1248850"/>
                  <a:pt x="624677" y="1248850"/>
                </a:cubicBezTo>
                <a:cubicBezTo>
                  <a:pt x="279677" y="1248850"/>
                  <a:pt x="0" y="969285"/>
                  <a:pt x="0" y="624425"/>
                </a:cubicBezTo>
                <a:cubicBezTo>
                  <a:pt x="0" y="279565"/>
                  <a:pt x="279677" y="0"/>
                  <a:pt x="624677" y="0"/>
                </a:cubicBezTo>
                <a:close/>
              </a:path>
            </a:pathLst>
          </a:cu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1096960" fontAlgn="base">
              <a:spcBef>
                <a:spcPct val="0"/>
              </a:spcBef>
              <a:spcAft>
                <a:spcPct val="0"/>
              </a:spcAft>
            </a:pPr>
            <a:endParaRPr lang="en-US" sz="1412" dirty="0">
              <a:gradFill>
                <a:gsLst>
                  <a:gs pos="0">
                    <a:srgbClr val="FFFFFF"/>
                  </a:gs>
                  <a:gs pos="100000">
                    <a:srgbClr val="FFFFFF"/>
                  </a:gs>
                </a:gsLst>
                <a:lin ang="5400000" scaled="0"/>
              </a:gradFill>
            </a:endParaRPr>
          </a:p>
        </p:txBody>
      </p:sp>
      <p:grpSp>
        <p:nvGrpSpPr>
          <p:cNvPr id="9" name="Group 8"/>
          <p:cNvGrpSpPr/>
          <p:nvPr/>
        </p:nvGrpSpPr>
        <p:grpSpPr>
          <a:xfrm>
            <a:off x="8123726" y="2302142"/>
            <a:ext cx="1257900" cy="1248850"/>
            <a:chOff x="7862513" y="2752682"/>
            <a:chExt cx="1257900" cy="1248850"/>
          </a:xfrm>
          <a:solidFill>
            <a:schemeClr val="accent4"/>
          </a:solidFill>
        </p:grpSpPr>
        <p:sp>
          <p:nvSpPr>
            <p:cNvPr id="15" name="Freeform 14"/>
            <p:cNvSpPr/>
            <p:nvPr/>
          </p:nvSpPr>
          <p:spPr bwMode="auto">
            <a:xfrm>
              <a:off x="7871059" y="2752682"/>
              <a:ext cx="1249354" cy="1248850"/>
            </a:xfrm>
            <a:custGeom>
              <a:avLst/>
              <a:gdLst>
                <a:gd name="connsiteX0" fmla="*/ 538912 w 1249354"/>
                <a:gd name="connsiteY0" fmla="*/ 1073700 h 1248850"/>
                <a:gd name="connsiteX1" fmla="*/ 538912 w 1249354"/>
                <a:gd name="connsiteY1" fmla="*/ 1094569 h 1248850"/>
                <a:gd name="connsiteX2" fmla="*/ 629248 w 1249354"/>
                <a:gd name="connsiteY2" fmla="*/ 1115438 h 1248850"/>
                <a:gd name="connsiteX3" fmla="*/ 719584 w 1249354"/>
                <a:gd name="connsiteY3" fmla="*/ 1094569 h 1248850"/>
                <a:gd name="connsiteX4" fmla="*/ 719584 w 1249354"/>
                <a:gd name="connsiteY4" fmla="*/ 1073700 h 1248850"/>
                <a:gd name="connsiteX5" fmla="*/ 490134 w 1249354"/>
                <a:gd name="connsiteY5" fmla="*/ 959873 h 1248850"/>
                <a:gd name="connsiteX6" fmla="*/ 476347 w 1249354"/>
                <a:gd name="connsiteY6" fmla="*/ 973661 h 1248850"/>
                <a:gd name="connsiteX7" fmla="*/ 476347 w 1249354"/>
                <a:gd name="connsiteY7" fmla="*/ 1028810 h 1248850"/>
                <a:gd name="connsiteX8" fmla="*/ 490134 w 1249354"/>
                <a:gd name="connsiteY8" fmla="*/ 1042598 h 1248850"/>
                <a:gd name="connsiteX9" fmla="*/ 768362 w 1249354"/>
                <a:gd name="connsiteY9" fmla="*/ 1042598 h 1248850"/>
                <a:gd name="connsiteX10" fmla="*/ 782149 w 1249354"/>
                <a:gd name="connsiteY10" fmla="*/ 1028810 h 1248850"/>
                <a:gd name="connsiteX11" fmla="*/ 782149 w 1249354"/>
                <a:gd name="connsiteY11" fmla="*/ 973661 h 1248850"/>
                <a:gd name="connsiteX12" fmla="*/ 768362 w 1249354"/>
                <a:gd name="connsiteY12" fmla="*/ 959873 h 1248850"/>
                <a:gd name="connsiteX13" fmla="*/ 490134 w 1249354"/>
                <a:gd name="connsiteY13" fmla="*/ 846047 h 1248850"/>
                <a:gd name="connsiteX14" fmla="*/ 476347 w 1249354"/>
                <a:gd name="connsiteY14" fmla="*/ 859834 h 1248850"/>
                <a:gd name="connsiteX15" fmla="*/ 476347 w 1249354"/>
                <a:gd name="connsiteY15" fmla="*/ 914984 h 1248850"/>
                <a:gd name="connsiteX16" fmla="*/ 490134 w 1249354"/>
                <a:gd name="connsiteY16" fmla="*/ 928771 h 1248850"/>
                <a:gd name="connsiteX17" fmla="*/ 768362 w 1249354"/>
                <a:gd name="connsiteY17" fmla="*/ 928771 h 1248850"/>
                <a:gd name="connsiteX18" fmla="*/ 782150 w 1249354"/>
                <a:gd name="connsiteY18" fmla="*/ 914984 h 1248850"/>
                <a:gd name="connsiteX19" fmla="*/ 782150 w 1249354"/>
                <a:gd name="connsiteY19" fmla="*/ 859834 h 1248850"/>
                <a:gd name="connsiteX20" fmla="*/ 768362 w 1249354"/>
                <a:gd name="connsiteY20" fmla="*/ 846047 h 1248850"/>
                <a:gd name="connsiteX21" fmla="*/ 616380 w 1249354"/>
                <a:gd name="connsiteY21" fmla="*/ 133021 h 1248850"/>
                <a:gd name="connsiteX22" fmla="*/ 420115 w 1249354"/>
                <a:gd name="connsiteY22" fmla="*/ 209453 h 1248850"/>
                <a:gd name="connsiteX23" fmla="*/ 369863 w 1249354"/>
                <a:gd name="connsiteY23" fmla="*/ 624032 h 1248850"/>
                <a:gd name="connsiteX24" fmla="*/ 371322 w 1249354"/>
                <a:gd name="connsiteY24" fmla="*/ 625890 h 1248850"/>
                <a:gd name="connsiteX25" fmla="*/ 382344 w 1249354"/>
                <a:gd name="connsiteY25" fmla="*/ 643852 h 1248850"/>
                <a:gd name="connsiteX26" fmla="*/ 473967 w 1249354"/>
                <a:gd name="connsiteY26" fmla="*/ 802811 h 1248850"/>
                <a:gd name="connsiteX27" fmla="*/ 474377 w 1249354"/>
                <a:gd name="connsiteY27" fmla="*/ 808947 h 1248850"/>
                <a:gd name="connsiteX28" fmla="*/ 474377 w 1249354"/>
                <a:gd name="connsiteY28" fmla="*/ 803108 h 1248850"/>
                <a:gd name="connsiteX29" fmla="*/ 474704 w 1249354"/>
                <a:gd name="connsiteY29" fmla="*/ 803108 h 1248850"/>
                <a:gd name="connsiteX30" fmla="*/ 475460 w 1249354"/>
                <a:gd name="connsiteY30" fmla="*/ 806855 h 1248850"/>
                <a:gd name="connsiteX31" fmla="*/ 488164 w 1249354"/>
                <a:gd name="connsiteY31" fmla="*/ 815275 h 1248850"/>
                <a:gd name="connsiteX32" fmla="*/ 761104 w 1249354"/>
                <a:gd name="connsiteY32" fmla="*/ 815275 h 1248850"/>
                <a:gd name="connsiteX33" fmla="*/ 773808 w 1249354"/>
                <a:gd name="connsiteY33" fmla="*/ 806855 h 1248850"/>
                <a:gd name="connsiteX34" fmla="*/ 774565 w 1249354"/>
                <a:gd name="connsiteY34" fmla="*/ 803107 h 1248850"/>
                <a:gd name="connsiteX35" fmla="*/ 774782 w 1249354"/>
                <a:gd name="connsiteY35" fmla="*/ 803108 h 1248850"/>
                <a:gd name="connsiteX36" fmla="*/ 774832 w 1249354"/>
                <a:gd name="connsiteY36" fmla="*/ 802117 h 1248850"/>
                <a:gd name="connsiteX37" fmla="*/ 866556 w 1249354"/>
                <a:gd name="connsiteY37" fmla="*/ 643658 h 1248850"/>
                <a:gd name="connsiteX38" fmla="*/ 875308 w 1249354"/>
                <a:gd name="connsiteY38" fmla="*/ 629546 h 1248850"/>
                <a:gd name="connsiteX39" fmla="*/ 889955 w 1249354"/>
                <a:gd name="connsiteY39" fmla="*/ 608278 h 1248850"/>
                <a:gd name="connsiteX40" fmla="*/ 859788 w 1249354"/>
                <a:gd name="connsiteY40" fmla="*/ 240005 h 1248850"/>
                <a:gd name="connsiteX41" fmla="*/ 616380 w 1249354"/>
                <a:gd name="connsiteY41" fmla="*/ 133021 h 1248850"/>
                <a:gd name="connsiteX42" fmla="*/ 624677 w 1249354"/>
                <a:gd name="connsiteY42" fmla="*/ 0 h 1248850"/>
                <a:gd name="connsiteX43" fmla="*/ 1249354 w 1249354"/>
                <a:gd name="connsiteY43" fmla="*/ 624425 h 1248850"/>
                <a:gd name="connsiteX44" fmla="*/ 624677 w 1249354"/>
                <a:gd name="connsiteY44" fmla="*/ 1248850 h 1248850"/>
                <a:gd name="connsiteX45" fmla="*/ 0 w 1249354"/>
                <a:gd name="connsiteY45" fmla="*/ 624425 h 1248850"/>
                <a:gd name="connsiteX46" fmla="*/ 624677 w 1249354"/>
                <a:gd name="connsiteY46" fmla="*/ 0 h 124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49354" h="1248850">
                  <a:moveTo>
                    <a:pt x="538912" y="1073700"/>
                  </a:moveTo>
                  <a:lnTo>
                    <a:pt x="538912" y="1094569"/>
                  </a:lnTo>
                  <a:cubicBezTo>
                    <a:pt x="538912" y="1106095"/>
                    <a:pt x="579356" y="1115438"/>
                    <a:pt x="629248" y="1115438"/>
                  </a:cubicBezTo>
                  <a:cubicBezTo>
                    <a:pt x="679139" y="1115438"/>
                    <a:pt x="719584" y="1106095"/>
                    <a:pt x="719584" y="1094569"/>
                  </a:cubicBezTo>
                  <a:lnTo>
                    <a:pt x="719584" y="1073700"/>
                  </a:lnTo>
                  <a:close/>
                  <a:moveTo>
                    <a:pt x="490134" y="959873"/>
                  </a:moveTo>
                  <a:cubicBezTo>
                    <a:pt x="482519" y="959873"/>
                    <a:pt x="476347" y="966046"/>
                    <a:pt x="476347" y="973661"/>
                  </a:cubicBezTo>
                  <a:lnTo>
                    <a:pt x="476347" y="1028810"/>
                  </a:lnTo>
                  <a:cubicBezTo>
                    <a:pt x="476347" y="1036425"/>
                    <a:pt x="482519" y="1042598"/>
                    <a:pt x="490134" y="1042598"/>
                  </a:cubicBezTo>
                  <a:lnTo>
                    <a:pt x="768362" y="1042598"/>
                  </a:lnTo>
                  <a:cubicBezTo>
                    <a:pt x="775977" y="1042598"/>
                    <a:pt x="782149" y="1036425"/>
                    <a:pt x="782149" y="1028810"/>
                  </a:cubicBezTo>
                  <a:lnTo>
                    <a:pt x="782149" y="973661"/>
                  </a:lnTo>
                  <a:cubicBezTo>
                    <a:pt x="782149" y="966046"/>
                    <a:pt x="775977" y="959873"/>
                    <a:pt x="768362" y="959873"/>
                  </a:cubicBezTo>
                  <a:close/>
                  <a:moveTo>
                    <a:pt x="490134" y="846047"/>
                  </a:moveTo>
                  <a:cubicBezTo>
                    <a:pt x="482520" y="846047"/>
                    <a:pt x="476347" y="852220"/>
                    <a:pt x="476347" y="859834"/>
                  </a:cubicBezTo>
                  <a:lnTo>
                    <a:pt x="476347" y="914984"/>
                  </a:lnTo>
                  <a:cubicBezTo>
                    <a:pt x="476347" y="922598"/>
                    <a:pt x="482520" y="928771"/>
                    <a:pt x="490134" y="928771"/>
                  </a:cubicBezTo>
                  <a:lnTo>
                    <a:pt x="768362" y="928771"/>
                  </a:lnTo>
                  <a:cubicBezTo>
                    <a:pt x="775977" y="928771"/>
                    <a:pt x="782150" y="922598"/>
                    <a:pt x="782150" y="914984"/>
                  </a:cubicBezTo>
                  <a:lnTo>
                    <a:pt x="782150" y="859834"/>
                  </a:lnTo>
                  <a:cubicBezTo>
                    <a:pt x="782150" y="852220"/>
                    <a:pt x="775977" y="846047"/>
                    <a:pt x="768362" y="846047"/>
                  </a:cubicBezTo>
                  <a:close/>
                  <a:moveTo>
                    <a:pt x="616380" y="133021"/>
                  </a:moveTo>
                  <a:cubicBezTo>
                    <a:pt x="546557" y="134841"/>
                    <a:pt x="476924" y="160026"/>
                    <a:pt x="420115" y="209453"/>
                  </a:cubicBezTo>
                  <a:cubicBezTo>
                    <a:pt x="298382" y="315368"/>
                    <a:pt x="278752" y="494999"/>
                    <a:pt x="369863" y="624032"/>
                  </a:cubicBezTo>
                  <a:lnTo>
                    <a:pt x="371322" y="625890"/>
                  </a:lnTo>
                  <a:lnTo>
                    <a:pt x="382344" y="643852"/>
                  </a:lnTo>
                  <a:cubicBezTo>
                    <a:pt x="417487" y="696589"/>
                    <a:pt x="467358" y="748530"/>
                    <a:pt x="473967" y="802811"/>
                  </a:cubicBezTo>
                  <a:lnTo>
                    <a:pt x="474377" y="808947"/>
                  </a:lnTo>
                  <a:lnTo>
                    <a:pt x="474377" y="803108"/>
                  </a:lnTo>
                  <a:lnTo>
                    <a:pt x="474704" y="803108"/>
                  </a:lnTo>
                  <a:lnTo>
                    <a:pt x="475460" y="806855"/>
                  </a:lnTo>
                  <a:cubicBezTo>
                    <a:pt x="477553" y="811803"/>
                    <a:pt x="482453" y="815275"/>
                    <a:pt x="488164" y="815275"/>
                  </a:cubicBezTo>
                  <a:lnTo>
                    <a:pt x="761104" y="815275"/>
                  </a:lnTo>
                  <a:cubicBezTo>
                    <a:pt x="766815" y="815275"/>
                    <a:pt x="771715" y="811803"/>
                    <a:pt x="773808" y="806855"/>
                  </a:cubicBezTo>
                  <a:lnTo>
                    <a:pt x="774565" y="803107"/>
                  </a:lnTo>
                  <a:lnTo>
                    <a:pt x="774782" y="803108"/>
                  </a:lnTo>
                  <a:lnTo>
                    <a:pt x="774832" y="802117"/>
                  </a:lnTo>
                  <a:cubicBezTo>
                    <a:pt x="780828" y="744769"/>
                    <a:pt x="831254" y="695607"/>
                    <a:pt x="866556" y="643658"/>
                  </a:cubicBezTo>
                  <a:lnTo>
                    <a:pt x="875308" y="629546"/>
                  </a:lnTo>
                  <a:lnTo>
                    <a:pt x="889955" y="608278"/>
                  </a:lnTo>
                  <a:cubicBezTo>
                    <a:pt x="959762" y="495239"/>
                    <a:pt x="951581" y="345507"/>
                    <a:pt x="859788" y="240005"/>
                  </a:cubicBezTo>
                  <a:cubicBezTo>
                    <a:pt x="796239" y="166964"/>
                    <a:pt x="706153" y="130681"/>
                    <a:pt x="616380" y="133021"/>
                  </a:cubicBezTo>
                  <a:close/>
                  <a:moveTo>
                    <a:pt x="624677" y="0"/>
                  </a:moveTo>
                  <a:cubicBezTo>
                    <a:pt x="969677" y="0"/>
                    <a:pt x="1249354" y="279565"/>
                    <a:pt x="1249354" y="624425"/>
                  </a:cubicBezTo>
                  <a:cubicBezTo>
                    <a:pt x="1249354" y="969285"/>
                    <a:pt x="969677" y="1248850"/>
                    <a:pt x="624677" y="1248850"/>
                  </a:cubicBezTo>
                  <a:cubicBezTo>
                    <a:pt x="279677" y="1248850"/>
                    <a:pt x="0" y="969285"/>
                    <a:pt x="0" y="624425"/>
                  </a:cubicBezTo>
                  <a:cubicBezTo>
                    <a:pt x="0" y="279565"/>
                    <a:pt x="279677" y="0"/>
                    <a:pt x="624677" y="0"/>
                  </a:cubicBez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1096960" fontAlgn="base">
                <a:spcBef>
                  <a:spcPct val="0"/>
                </a:spcBef>
                <a:spcAft>
                  <a:spcPct val="0"/>
                </a:spcAft>
              </a:pPr>
              <a:endParaRPr lang="en-US" sz="1412" dirty="0">
                <a:gradFill>
                  <a:gsLst>
                    <a:gs pos="0">
                      <a:srgbClr val="FFFFFF"/>
                    </a:gs>
                    <a:gs pos="100000">
                      <a:srgbClr val="FFFFFF"/>
                    </a:gs>
                  </a:gsLst>
                  <a:lin ang="5400000" scaled="0"/>
                </a:gradFill>
              </a:endParaRPr>
            </a:p>
          </p:txBody>
        </p:sp>
        <p:sp>
          <p:nvSpPr>
            <p:cNvPr id="24" name="Freeform 23"/>
            <p:cNvSpPr/>
            <p:nvPr/>
          </p:nvSpPr>
          <p:spPr bwMode="auto">
            <a:xfrm>
              <a:off x="7862513" y="2752682"/>
              <a:ext cx="1249354" cy="1248850"/>
            </a:xfrm>
            <a:custGeom>
              <a:avLst/>
              <a:gdLst>
                <a:gd name="connsiteX0" fmla="*/ 538912 w 1249354"/>
                <a:gd name="connsiteY0" fmla="*/ 1073700 h 1248850"/>
                <a:gd name="connsiteX1" fmla="*/ 538912 w 1249354"/>
                <a:gd name="connsiteY1" fmla="*/ 1094569 h 1248850"/>
                <a:gd name="connsiteX2" fmla="*/ 629248 w 1249354"/>
                <a:gd name="connsiteY2" fmla="*/ 1115438 h 1248850"/>
                <a:gd name="connsiteX3" fmla="*/ 719584 w 1249354"/>
                <a:gd name="connsiteY3" fmla="*/ 1094569 h 1248850"/>
                <a:gd name="connsiteX4" fmla="*/ 719584 w 1249354"/>
                <a:gd name="connsiteY4" fmla="*/ 1073700 h 1248850"/>
                <a:gd name="connsiteX5" fmla="*/ 490134 w 1249354"/>
                <a:gd name="connsiteY5" fmla="*/ 959873 h 1248850"/>
                <a:gd name="connsiteX6" fmla="*/ 476347 w 1249354"/>
                <a:gd name="connsiteY6" fmla="*/ 973661 h 1248850"/>
                <a:gd name="connsiteX7" fmla="*/ 476347 w 1249354"/>
                <a:gd name="connsiteY7" fmla="*/ 1028810 h 1248850"/>
                <a:gd name="connsiteX8" fmla="*/ 490134 w 1249354"/>
                <a:gd name="connsiteY8" fmla="*/ 1042598 h 1248850"/>
                <a:gd name="connsiteX9" fmla="*/ 768362 w 1249354"/>
                <a:gd name="connsiteY9" fmla="*/ 1042598 h 1248850"/>
                <a:gd name="connsiteX10" fmla="*/ 782149 w 1249354"/>
                <a:gd name="connsiteY10" fmla="*/ 1028810 h 1248850"/>
                <a:gd name="connsiteX11" fmla="*/ 782149 w 1249354"/>
                <a:gd name="connsiteY11" fmla="*/ 973661 h 1248850"/>
                <a:gd name="connsiteX12" fmla="*/ 768362 w 1249354"/>
                <a:gd name="connsiteY12" fmla="*/ 959873 h 1248850"/>
                <a:gd name="connsiteX13" fmla="*/ 490134 w 1249354"/>
                <a:gd name="connsiteY13" fmla="*/ 846047 h 1248850"/>
                <a:gd name="connsiteX14" fmla="*/ 476347 w 1249354"/>
                <a:gd name="connsiteY14" fmla="*/ 859834 h 1248850"/>
                <a:gd name="connsiteX15" fmla="*/ 476347 w 1249354"/>
                <a:gd name="connsiteY15" fmla="*/ 914984 h 1248850"/>
                <a:gd name="connsiteX16" fmla="*/ 490134 w 1249354"/>
                <a:gd name="connsiteY16" fmla="*/ 928771 h 1248850"/>
                <a:gd name="connsiteX17" fmla="*/ 768362 w 1249354"/>
                <a:gd name="connsiteY17" fmla="*/ 928771 h 1248850"/>
                <a:gd name="connsiteX18" fmla="*/ 782150 w 1249354"/>
                <a:gd name="connsiteY18" fmla="*/ 914984 h 1248850"/>
                <a:gd name="connsiteX19" fmla="*/ 782150 w 1249354"/>
                <a:gd name="connsiteY19" fmla="*/ 859834 h 1248850"/>
                <a:gd name="connsiteX20" fmla="*/ 768362 w 1249354"/>
                <a:gd name="connsiteY20" fmla="*/ 846047 h 1248850"/>
                <a:gd name="connsiteX21" fmla="*/ 616380 w 1249354"/>
                <a:gd name="connsiteY21" fmla="*/ 133021 h 1248850"/>
                <a:gd name="connsiteX22" fmla="*/ 420115 w 1249354"/>
                <a:gd name="connsiteY22" fmla="*/ 209453 h 1248850"/>
                <a:gd name="connsiteX23" fmla="*/ 369863 w 1249354"/>
                <a:gd name="connsiteY23" fmla="*/ 624032 h 1248850"/>
                <a:gd name="connsiteX24" fmla="*/ 371322 w 1249354"/>
                <a:gd name="connsiteY24" fmla="*/ 625890 h 1248850"/>
                <a:gd name="connsiteX25" fmla="*/ 382344 w 1249354"/>
                <a:gd name="connsiteY25" fmla="*/ 643852 h 1248850"/>
                <a:gd name="connsiteX26" fmla="*/ 473967 w 1249354"/>
                <a:gd name="connsiteY26" fmla="*/ 802811 h 1248850"/>
                <a:gd name="connsiteX27" fmla="*/ 474377 w 1249354"/>
                <a:gd name="connsiteY27" fmla="*/ 808947 h 1248850"/>
                <a:gd name="connsiteX28" fmla="*/ 474377 w 1249354"/>
                <a:gd name="connsiteY28" fmla="*/ 803108 h 1248850"/>
                <a:gd name="connsiteX29" fmla="*/ 474704 w 1249354"/>
                <a:gd name="connsiteY29" fmla="*/ 803108 h 1248850"/>
                <a:gd name="connsiteX30" fmla="*/ 475460 w 1249354"/>
                <a:gd name="connsiteY30" fmla="*/ 806855 h 1248850"/>
                <a:gd name="connsiteX31" fmla="*/ 488164 w 1249354"/>
                <a:gd name="connsiteY31" fmla="*/ 815275 h 1248850"/>
                <a:gd name="connsiteX32" fmla="*/ 761104 w 1249354"/>
                <a:gd name="connsiteY32" fmla="*/ 815275 h 1248850"/>
                <a:gd name="connsiteX33" fmla="*/ 773808 w 1249354"/>
                <a:gd name="connsiteY33" fmla="*/ 806855 h 1248850"/>
                <a:gd name="connsiteX34" fmla="*/ 774565 w 1249354"/>
                <a:gd name="connsiteY34" fmla="*/ 803107 h 1248850"/>
                <a:gd name="connsiteX35" fmla="*/ 774782 w 1249354"/>
                <a:gd name="connsiteY35" fmla="*/ 803108 h 1248850"/>
                <a:gd name="connsiteX36" fmla="*/ 774832 w 1249354"/>
                <a:gd name="connsiteY36" fmla="*/ 802117 h 1248850"/>
                <a:gd name="connsiteX37" fmla="*/ 866556 w 1249354"/>
                <a:gd name="connsiteY37" fmla="*/ 643658 h 1248850"/>
                <a:gd name="connsiteX38" fmla="*/ 875308 w 1249354"/>
                <a:gd name="connsiteY38" fmla="*/ 629546 h 1248850"/>
                <a:gd name="connsiteX39" fmla="*/ 889955 w 1249354"/>
                <a:gd name="connsiteY39" fmla="*/ 608278 h 1248850"/>
                <a:gd name="connsiteX40" fmla="*/ 859788 w 1249354"/>
                <a:gd name="connsiteY40" fmla="*/ 240005 h 1248850"/>
                <a:gd name="connsiteX41" fmla="*/ 616380 w 1249354"/>
                <a:gd name="connsiteY41" fmla="*/ 133021 h 1248850"/>
                <a:gd name="connsiteX42" fmla="*/ 624677 w 1249354"/>
                <a:gd name="connsiteY42" fmla="*/ 0 h 1248850"/>
                <a:gd name="connsiteX43" fmla="*/ 1249354 w 1249354"/>
                <a:gd name="connsiteY43" fmla="*/ 624425 h 1248850"/>
                <a:gd name="connsiteX44" fmla="*/ 624677 w 1249354"/>
                <a:gd name="connsiteY44" fmla="*/ 1248850 h 1248850"/>
                <a:gd name="connsiteX45" fmla="*/ 0 w 1249354"/>
                <a:gd name="connsiteY45" fmla="*/ 624425 h 1248850"/>
                <a:gd name="connsiteX46" fmla="*/ 624677 w 1249354"/>
                <a:gd name="connsiteY46" fmla="*/ 0 h 124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49354" h="1248850">
                  <a:moveTo>
                    <a:pt x="538912" y="1073700"/>
                  </a:moveTo>
                  <a:lnTo>
                    <a:pt x="538912" y="1094569"/>
                  </a:lnTo>
                  <a:cubicBezTo>
                    <a:pt x="538912" y="1106095"/>
                    <a:pt x="579356" y="1115438"/>
                    <a:pt x="629248" y="1115438"/>
                  </a:cubicBezTo>
                  <a:cubicBezTo>
                    <a:pt x="679139" y="1115438"/>
                    <a:pt x="719584" y="1106095"/>
                    <a:pt x="719584" y="1094569"/>
                  </a:cubicBezTo>
                  <a:lnTo>
                    <a:pt x="719584" y="1073700"/>
                  </a:lnTo>
                  <a:close/>
                  <a:moveTo>
                    <a:pt x="490134" y="959873"/>
                  </a:moveTo>
                  <a:cubicBezTo>
                    <a:pt x="482519" y="959873"/>
                    <a:pt x="476347" y="966046"/>
                    <a:pt x="476347" y="973661"/>
                  </a:cubicBezTo>
                  <a:lnTo>
                    <a:pt x="476347" y="1028810"/>
                  </a:lnTo>
                  <a:cubicBezTo>
                    <a:pt x="476347" y="1036425"/>
                    <a:pt x="482519" y="1042598"/>
                    <a:pt x="490134" y="1042598"/>
                  </a:cubicBezTo>
                  <a:lnTo>
                    <a:pt x="768362" y="1042598"/>
                  </a:lnTo>
                  <a:cubicBezTo>
                    <a:pt x="775977" y="1042598"/>
                    <a:pt x="782149" y="1036425"/>
                    <a:pt x="782149" y="1028810"/>
                  </a:cubicBezTo>
                  <a:lnTo>
                    <a:pt x="782149" y="973661"/>
                  </a:lnTo>
                  <a:cubicBezTo>
                    <a:pt x="782149" y="966046"/>
                    <a:pt x="775977" y="959873"/>
                    <a:pt x="768362" y="959873"/>
                  </a:cubicBezTo>
                  <a:close/>
                  <a:moveTo>
                    <a:pt x="490134" y="846047"/>
                  </a:moveTo>
                  <a:cubicBezTo>
                    <a:pt x="482520" y="846047"/>
                    <a:pt x="476347" y="852220"/>
                    <a:pt x="476347" y="859834"/>
                  </a:cubicBezTo>
                  <a:lnTo>
                    <a:pt x="476347" y="914984"/>
                  </a:lnTo>
                  <a:cubicBezTo>
                    <a:pt x="476347" y="922598"/>
                    <a:pt x="482520" y="928771"/>
                    <a:pt x="490134" y="928771"/>
                  </a:cubicBezTo>
                  <a:lnTo>
                    <a:pt x="768362" y="928771"/>
                  </a:lnTo>
                  <a:cubicBezTo>
                    <a:pt x="775977" y="928771"/>
                    <a:pt x="782150" y="922598"/>
                    <a:pt x="782150" y="914984"/>
                  </a:cubicBezTo>
                  <a:lnTo>
                    <a:pt x="782150" y="859834"/>
                  </a:lnTo>
                  <a:cubicBezTo>
                    <a:pt x="782150" y="852220"/>
                    <a:pt x="775977" y="846047"/>
                    <a:pt x="768362" y="846047"/>
                  </a:cubicBezTo>
                  <a:close/>
                  <a:moveTo>
                    <a:pt x="616380" y="133021"/>
                  </a:moveTo>
                  <a:cubicBezTo>
                    <a:pt x="546557" y="134841"/>
                    <a:pt x="476924" y="160026"/>
                    <a:pt x="420115" y="209453"/>
                  </a:cubicBezTo>
                  <a:cubicBezTo>
                    <a:pt x="298382" y="315368"/>
                    <a:pt x="278752" y="494999"/>
                    <a:pt x="369863" y="624032"/>
                  </a:cubicBezTo>
                  <a:lnTo>
                    <a:pt x="371322" y="625890"/>
                  </a:lnTo>
                  <a:lnTo>
                    <a:pt x="382344" y="643852"/>
                  </a:lnTo>
                  <a:cubicBezTo>
                    <a:pt x="417487" y="696589"/>
                    <a:pt x="467358" y="748530"/>
                    <a:pt x="473967" y="802811"/>
                  </a:cubicBezTo>
                  <a:lnTo>
                    <a:pt x="474377" y="808947"/>
                  </a:lnTo>
                  <a:lnTo>
                    <a:pt x="474377" y="803108"/>
                  </a:lnTo>
                  <a:lnTo>
                    <a:pt x="474704" y="803108"/>
                  </a:lnTo>
                  <a:lnTo>
                    <a:pt x="475460" y="806855"/>
                  </a:lnTo>
                  <a:cubicBezTo>
                    <a:pt x="477553" y="811803"/>
                    <a:pt x="482453" y="815275"/>
                    <a:pt x="488164" y="815275"/>
                  </a:cubicBezTo>
                  <a:lnTo>
                    <a:pt x="761104" y="815275"/>
                  </a:lnTo>
                  <a:cubicBezTo>
                    <a:pt x="766815" y="815275"/>
                    <a:pt x="771715" y="811803"/>
                    <a:pt x="773808" y="806855"/>
                  </a:cubicBezTo>
                  <a:lnTo>
                    <a:pt x="774565" y="803107"/>
                  </a:lnTo>
                  <a:lnTo>
                    <a:pt x="774782" y="803108"/>
                  </a:lnTo>
                  <a:lnTo>
                    <a:pt x="774832" y="802117"/>
                  </a:lnTo>
                  <a:cubicBezTo>
                    <a:pt x="780828" y="744769"/>
                    <a:pt x="831254" y="695607"/>
                    <a:pt x="866556" y="643658"/>
                  </a:cubicBezTo>
                  <a:lnTo>
                    <a:pt x="875308" y="629546"/>
                  </a:lnTo>
                  <a:lnTo>
                    <a:pt x="889955" y="608278"/>
                  </a:lnTo>
                  <a:cubicBezTo>
                    <a:pt x="959762" y="495239"/>
                    <a:pt x="951581" y="345507"/>
                    <a:pt x="859788" y="240005"/>
                  </a:cubicBezTo>
                  <a:cubicBezTo>
                    <a:pt x="796239" y="166964"/>
                    <a:pt x="706153" y="130681"/>
                    <a:pt x="616380" y="133021"/>
                  </a:cubicBezTo>
                  <a:close/>
                  <a:moveTo>
                    <a:pt x="624677" y="0"/>
                  </a:moveTo>
                  <a:cubicBezTo>
                    <a:pt x="969677" y="0"/>
                    <a:pt x="1249354" y="279565"/>
                    <a:pt x="1249354" y="624425"/>
                  </a:cubicBezTo>
                  <a:cubicBezTo>
                    <a:pt x="1249354" y="969285"/>
                    <a:pt x="969677" y="1248850"/>
                    <a:pt x="624677" y="1248850"/>
                  </a:cubicBezTo>
                  <a:cubicBezTo>
                    <a:pt x="279677" y="1248850"/>
                    <a:pt x="0" y="969285"/>
                    <a:pt x="0" y="624425"/>
                  </a:cubicBezTo>
                  <a:cubicBezTo>
                    <a:pt x="0" y="279565"/>
                    <a:pt x="279677" y="0"/>
                    <a:pt x="624677" y="0"/>
                  </a:cubicBez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1096960" fontAlgn="base">
                <a:spcBef>
                  <a:spcPct val="0"/>
                </a:spcBef>
                <a:spcAft>
                  <a:spcPct val="0"/>
                </a:spcAft>
              </a:pPr>
              <a:endParaRPr lang="en-US" sz="1412" dirty="0">
                <a:gradFill>
                  <a:gsLst>
                    <a:gs pos="0">
                      <a:srgbClr val="FFFFFF"/>
                    </a:gs>
                    <a:gs pos="100000">
                      <a:srgbClr val="FFFFFF"/>
                    </a:gs>
                  </a:gsLst>
                  <a:lin ang="5400000" scaled="0"/>
                </a:gradFill>
              </a:endParaRPr>
            </a:p>
          </p:txBody>
        </p:sp>
      </p:grpSp>
      <p:cxnSp>
        <p:nvCxnSpPr>
          <p:cNvPr id="5" name="Straight Connector 4"/>
          <p:cNvCxnSpPr/>
          <p:nvPr/>
        </p:nvCxnSpPr>
        <p:spPr>
          <a:xfrm>
            <a:off x="1516007" y="4643487"/>
            <a:ext cx="11363922" cy="0"/>
          </a:xfrm>
          <a:prstGeom prst="line">
            <a:avLst/>
          </a:prstGeom>
          <a:ln w="76200">
            <a:solidFill>
              <a:srgbClr val="BFBFBF">
                <a:alpha val="50196"/>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21768" y="231950"/>
            <a:ext cx="0" cy="7663165"/>
          </a:xfrm>
          <a:prstGeom prst="line">
            <a:avLst/>
          </a:prstGeom>
          <a:ln w="76200">
            <a:solidFill>
              <a:srgbClr val="BFBFBF">
                <a:alpha val="50196"/>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07794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15"/>
          <p:cNvSpPr/>
          <p:nvPr/>
        </p:nvSpPr>
        <p:spPr bwMode="auto">
          <a:xfrm>
            <a:off x="-39262" y="-2"/>
            <a:ext cx="14630401" cy="8229599"/>
          </a:xfrm>
          <a:custGeom>
            <a:avLst/>
            <a:gdLst>
              <a:gd name="connsiteX0" fmla="*/ 0 w 14630401"/>
              <a:gd name="connsiteY0" fmla="*/ 0 h 8229599"/>
              <a:gd name="connsiteX1" fmla="*/ 14630401 w 14630401"/>
              <a:gd name="connsiteY1" fmla="*/ 0 h 8229599"/>
              <a:gd name="connsiteX2" fmla="*/ 14630401 w 14630401"/>
              <a:gd name="connsiteY2" fmla="*/ 8229599 h 8229599"/>
              <a:gd name="connsiteX3" fmla="*/ 0 w 14630401"/>
              <a:gd name="connsiteY3" fmla="*/ 8229599 h 8229599"/>
            </a:gdLst>
            <a:ahLst/>
            <a:cxnLst>
              <a:cxn ang="0">
                <a:pos x="connsiteX0" y="connsiteY0"/>
              </a:cxn>
              <a:cxn ang="0">
                <a:pos x="connsiteX1" y="connsiteY1"/>
              </a:cxn>
              <a:cxn ang="0">
                <a:pos x="connsiteX2" y="connsiteY2"/>
              </a:cxn>
              <a:cxn ang="0">
                <a:pos x="connsiteX3" y="connsiteY3"/>
              </a:cxn>
            </a:cxnLst>
            <a:rect l="l" t="t" r="r" b="b"/>
            <a:pathLst>
              <a:path w="14630401" h="8229599">
                <a:moveTo>
                  <a:pt x="0" y="0"/>
                </a:moveTo>
                <a:lnTo>
                  <a:pt x="14630401" y="0"/>
                </a:lnTo>
                <a:lnTo>
                  <a:pt x="14630401" y="8229599"/>
                </a:lnTo>
                <a:lnTo>
                  <a:pt x="0" y="822959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p:nvPr>
        </p:nvSpPr>
        <p:spPr>
          <a:xfrm>
            <a:off x="1172762" y="932064"/>
            <a:ext cx="2605960" cy="1079598"/>
          </a:xfrm>
        </p:spPr>
        <p:txBody>
          <a:bodyPr/>
          <a:lstStyle/>
          <a:p>
            <a:pPr algn="ctr"/>
            <a:r>
              <a:rPr lang="en-US" dirty="0" smtClean="0">
                <a:solidFill>
                  <a:schemeClr val="accent6">
                    <a:lumMod val="20000"/>
                    <a:lumOff val="80000"/>
                  </a:schemeClr>
                </a:solidFill>
              </a:rPr>
              <a:t>Traits</a:t>
            </a:r>
            <a:endParaRPr lang="en-US" dirty="0">
              <a:solidFill>
                <a:schemeClr val="accent6">
                  <a:lumMod val="20000"/>
                  <a:lumOff val="80000"/>
                </a:schemeClr>
              </a:solidFill>
            </a:endParaRPr>
          </a:p>
        </p:txBody>
      </p:sp>
      <p:grpSp>
        <p:nvGrpSpPr>
          <p:cNvPr id="2" name="Group 1"/>
          <p:cNvGrpSpPr/>
          <p:nvPr/>
        </p:nvGrpSpPr>
        <p:grpSpPr>
          <a:xfrm>
            <a:off x="1930837" y="-6"/>
            <a:ext cx="14531084" cy="8229601"/>
            <a:chOff x="1930837" y="-6"/>
            <a:chExt cx="14531084" cy="8229601"/>
          </a:xfrm>
        </p:grpSpPr>
        <p:sp>
          <p:nvSpPr>
            <p:cNvPr id="18" name="Freeform 17"/>
            <p:cNvSpPr/>
            <p:nvPr/>
          </p:nvSpPr>
          <p:spPr bwMode="auto">
            <a:xfrm>
              <a:off x="1930837" y="-6"/>
              <a:ext cx="12693100" cy="8229601"/>
            </a:xfrm>
            <a:custGeom>
              <a:avLst/>
              <a:gdLst>
                <a:gd name="connsiteX0" fmla="*/ 6230023 w 12693100"/>
                <a:gd name="connsiteY0" fmla="*/ 0 h 8229601"/>
                <a:gd name="connsiteX1" fmla="*/ 12693100 w 12693100"/>
                <a:gd name="connsiteY1" fmla="*/ 0 h 8229601"/>
                <a:gd name="connsiteX2" fmla="*/ 12693100 w 12693100"/>
                <a:gd name="connsiteY2" fmla="*/ 8229601 h 8229601"/>
                <a:gd name="connsiteX3" fmla="*/ 0 w 12693100"/>
                <a:gd name="connsiteY3" fmla="*/ 8229601 h 8229601"/>
                <a:gd name="connsiteX4" fmla="*/ 42528 w 12693100"/>
                <a:gd name="connsiteY4" fmla="*/ 7894919 h 8229601"/>
                <a:gd name="connsiteX5" fmla="*/ 6177358 w 12693100"/>
                <a:gd name="connsiteY5" fmla="*/ 20765 h 822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93100" h="8229601">
                  <a:moveTo>
                    <a:pt x="6230023" y="0"/>
                  </a:moveTo>
                  <a:lnTo>
                    <a:pt x="12693100" y="0"/>
                  </a:lnTo>
                  <a:lnTo>
                    <a:pt x="12693100" y="8229601"/>
                  </a:lnTo>
                  <a:lnTo>
                    <a:pt x="0" y="8229601"/>
                  </a:lnTo>
                  <a:lnTo>
                    <a:pt x="42528" y="7894919"/>
                  </a:lnTo>
                  <a:cubicBezTo>
                    <a:pt x="586266" y="4336353"/>
                    <a:pt x="2962167" y="1380677"/>
                    <a:pt x="6177358" y="20765"/>
                  </a:cubicBezTo>
                  <a:close/>
                </a:path>
              </a:pathLst>
            </a:custGeom>
            <a:solidFill>
              <a:srgbClr val="5C92A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txBox="1">
              <a:spLocks/>
            </p:cNvSpPr>
            <p:nvPr/>
          </p:nvSpPr>
          <p:spPr>
            <a:xfrm>
              <a:off x="2474913" y="5928504"/>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95B8C7">
                      <a:lumMod val="40000"/>
                      <a:lumOff val="60000"/>
                    </a:srgbClr>
                  </a:solidFill>
                </a:rPr>
                <a:t>Experience</a:t>
              </a:r>
            </a:p>
          </p:txBody>
        </p:sp>
      </p:grpSp>
      <p:grpSp>
        <p:nvGrpSpPr>
          <p:cNvPr id="6" name="Group 5"/>
          <p:cNvGrpSpPr/>
          <p:nvPr/>
        </p:nvGrpSpPr>
        <p:grpSpPr>
          <a:xfrm>
            <a:off x="7376561" y="-34131"/>
            <a:ext cx="16344357" cy="8263726"/>
            <a:chOff x="7495337" y="118273"/>
            <a:chExt cx="16344357" cy="8263726"/>
          </a:xfrm>
        </p:grpSpPr>
        <p:sp>
          <p:nvSpPr>
            <p:cNvPr id="20" name="Freeform 19"/>
            <p:cNvSpPr/>
            <p:nvPr/>
          </p:nvSpPr>
          <p:spPr bwMode="auto">
            <a:xfrm>
              <a:off x="7495337" y="118273"/>
              <a:ext cx="7901640" cy="8263726"/>
            </a:xfrm>
            <a:custGeom>
              <a:avLst/>
              <a:gdLst>
                <a:gd name="connsiteX0" fmla="*/ 3496110 w 7901640"/>
                <a:gd name="connsiteY0" fmla="*/ 0 h 8229600"/>
                <a:gd name="connsiteX1" fmla="*/ 7901640 w 7901640"/>
                <a:gd name="connsiteY1" fmla="*/ 0 h 8229600"/>
                <a:gd name="connsiteX2" fmla="*/ 7901640 w 7901640"/>
                <a:gd name="connsiteY2" fmla="*/ 8229600 h 8229600"/>
                <a:gd name="connsiteX3" fmla="*/ 290133 w 7901640"/>
                <a:gd name="connsiteY3" fmla="*/ 8229600 h 8229600"/>
                <a:gd name="connsiteX4" fmla="*/ 228084 w 7901640"/>
                <a:gd name="connsiteY4" fmla="*/ 8011094 h 8229600"/>
                <a:gd name="connsiteX5" fmla="*/ 0 w 7901640"/>
                <a:gd name="connsiteY5" fmla="*/ 6200518 h 8229600"/>
                <a:gd name="connsiteX6" fmla="*/ 3488084 w 7901640"/>
                <a:gd name="connsiteY6" fmla="*/ 4615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40" h="8229600">
                  <a:moveTo>
                    <a:pt x="3496110" y="0"/>
                  </a:moveTo>
                  <a:lnTo>
                    <a:pt x="7901640" y="0"/>
                  </a:lnTo>
                  <a:lnTo>
                    <a:pt x="7901640" y="8229600"/>
                  </a:lnTo>
                  <a:lnTo>
                    <a:pt x="290133" y="8229600"/>
                  </a:lnTo>
                  <a:lnTo>
                    <a:pt x="228084" y="8011094"/>
                  </a:lnTo>
                  <a:cubicBezTo>
                    <a:pt x="79190" y="7432386"/>
                    <a:pt x="0" y="6825700"/>
                    <a:pt x="0" y="6200518"/>
                  </a:cubicBezTo>
                  <a:cubicBezTo>
                    <a:pt x="0" y="3574754"/>
                    <a:pt x="1396896" y="1275252"/>
                    <a:pt x="3488084" y="4615"/>
                  </a:cubicBez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itle 1"/>
            <p:cNvSpPr txBox="1">
              <a:spLocks/>
            </p:cNvSpPr>
            <p:nvPr/>
          </p:nvSpPr>
          <p:spPr>
            <a:xfrm>
              <a:off x="9852686" y="1267683"/>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95B8C7">
                      <a:lumMod val="75000"/>
                    </a:srgbClr>
                  </a:solidFill>
                </a:rPr>
                <a:t>Skills</a:t>
              </a:r>
            </a:p>
          </p:txBody>
        </p:sp>
      </p:grpSp>
      <p:sp>
        <p:nvSpPr>
          <p:cNvPr id="26" name="Title 1"/>
          <p:cNvSpPr txBox="1">
            <a:spLocks/>
          </p:cNvSpPr>
          <p:nvPr/>
        </p:nvSpPr>
        <p:spPr>
          <a:xfrm>
            <a:off x="12631976" y="7150003"/>
            <a:ext cx="13987008"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endParaRPr>
              <a:solidFill>
                <a:srgbClr val="95B8C7">
                  <a:lumMod val="75000"/>
                </a:srgbClr>
              </a:solidFill>
            </a:endParaRPr>
          </a:p>
        </p:txBody>
      </p:sp>
      <p:grpSp>
        <p:nvGrpSpPr>
          <p:cNvPr id="8" name="Group 7"/>
          <p:cNvGrpSpPr/>
          <p:nvPr/>
        </p:nvGrpSpPr>
        <p:grpSpPr>
          <a:xfrm>
            <a:off x="10529323" y="1863249"/>
            <a:ext cx="5741625" cy="7515756"/>
            <a:chOff x="12240093" y="3382844"/>
            <a:chExt cx="3262817" cy="4271010"/>
          </a:xfrm>
        </p:grpSpPr>
        <p:sp>
          <p:nvSpPr>
            <p:cNvPr id="25" name="Freeform 24"/>
            <p:cNvSpPr/>
            <p:nvPr/>
          </p:nvSpPr>
          <p:spPr bwMode="auto">
            <a:xfrm>
              <a:off x="12240093" y="3382844"/>
              <a:ext cx="2390308" cy="4271010"/>
            </a:xfrm>
            <a:custGeom>
              <a:avLst/>
              <a:gdLst>
                <a:gd name="connsiteX0" fmla="*/ 2135505 w 2390308"/>
                <a:gd name="connsiteY0" fmla="*/ 0 h 4271010"/>
                <a:gd name="connsiteX1" fmla="*/ 2353848 w 2390308"/>
                <a:gd name="connsiteY1" fmla="*/ 11026 h 4271010"/>
                <a:gd name="connsiteX2" fmla="*/ 2390308 w 2390308"/>
                <a:gd name="connsiteY2" fmla="*/ 16590 h 4271010"/>
                <a:gd name="connsiteX3" fmla="*/ 2390308 w 2390308"/>
                <a:gd name="connsiteY3" fmla="*/ 4254420 h 4271010"/>
                <a:gd name="connsiteX4" fmla="*/ 2353848 w 2390308"/>
                <a:gd name="connsiteY4" fmla="*/ 4259985 h 4271010"/>
                <a:gd name="connsiteX5" fmla="*/ 2135505 w 2390308"/>
                <a:gd name="connsiteY5" fmla="*/ 4271010 h 4271010"/>
                <a:gd name="connsiteX6" fmla="*/ 0 w 2390308"/>
                <a:gd name="connsiteY6" fmla="*/ 2135505 h 4271010"/>
                <a:gd name="connsiteX7" fmla="*/ 2135505 w 2390308"/>
                <a:gd name="connsiteY7" fmla="*/ 0 h 427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0308" h="4271010">
                  <a:moveTo>
                    <a:pt x="2135505" y="0"/>
                  </a:moveTo>
                  <a:cubicBezTo>
                    <a:pt x="2209218" y="0"/>
                    <a:pt x="2282059" y="3735"/>
                    <a:pt x="2353848" y="11026"/>
                  </a:cubicBezTo>
                  <a:lnTo>
                    <a:pt x="2390308" y="16590"/>
                  </a:lnTo>
                  <a:lnTo>
                    <a:pt x="2390308" y="4254420"/>
                  </a:lnTo>
                  <a:lnTo>
                    <a:pt x="2353848" y="4259985"/>
                  </a:lnTo>
                  <a:cubicBezTo>
                    <a:pt x="2282059" y="4267276"/>
                    <a:pt x="2209218" y="4271010"/>
                    <a:pt x="2135505" y="4271010"/>
                  </a:cubicBezTo>
                  <a:cubicBezTo>
                    <a:pt x="956098" y="4271010"/>
                    <a:pt x="0" y="3314912"/>
                    <a:pt x="0" y="2135505"/>
                  </a:cubicBezTo>
                  <a:cubicBezTo>
                    <a:pt x="0" y="956098"/>
                    <a:pt x="956098" y="0"/>
                    <a:pt x="2135505" y="0"/>
                  </a:cubicBezTo>
                  <a:close/>
                </a:path>
              </a:pathLst>
            </a:cu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076" name="Picture 4" descr="http://dragon.consulting/wp-content/uploads/2014/09/tableau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7282" y="4265741"/>
              <a:ext cx="2385628" cy="23856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93402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decel="10000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1+#ppt_w/2"/>
                                          </p:val>
                                        </p:tav>
                                        <p:tav tm="100000">
                                          <p:val>
                                            <p:strVal val="#ppt_x"/>
                                          </p:val>
                                        </p:tav>
                                      </p:tavLst>
                                    </p:anim>
                                    <p:anim calcmode="lin" valueType="num">
                                      <p:cBhvr additive="base">
                                        <p:cTn id="12"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decel="1000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1+#ppt_w/2"/>
                                          </p:val>
                                        </p:tav>
                                        <p:tav tm="100000">
                                          <p:val>
                                            <p:strVal val="#ppt_x"/>
                                          </p:val>
                                        </p:tav>
                                      </p:tavLst>
                                    </p:anim>
                                    <p:anim calcmode="lin" valueType="num">
                                      <p:cBhvr additive="base">
                                        <p:cTn id="18" dur="2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000" fill="hold"/>
                                        <p:tgtEl>
                                          <p:spTgt spid="8"/>
                                        </p:tgtEl>
                                        <p:attrNameLst>
                                          <p:attrName>ppt_x</p:attrName>
                                        </p:attrNameLst>
                                      </p:cBhvr>
                                      <p:tavLst>
                                        <p:tav tm="0">
                                          <p:val>
                                            <p:strVal val="#ppt_x"/>
                                          </p:val>
                                        </p:tav>
                                        <p:tav tm="100000">
                                          <p:val>
                                            <p:strVal val="#ppt_x"/>
                                          </p:val>
                                        </p:tav>
                                      </p:tavLst>
                                    </p:anim>
                                    <p:anim calcmode="lin" valueType="num">
                                      <p:cBhvr additive="base">
                                        <p:cTn id="24"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Oval 71"/>
          <p:cNvSpPr/>
          <p:nvPr/>
        </p:nvSpPr>
        <p:spPr bwMode="auto">
          <a:xfrm rot="17858241">
            <a:off x="3086650" y="582785"/>
            <a:ext cx="4996321" cy="8919994"/>
          </a:xfrm>
          <a:prstGeom prst="ellipse">
            <a:avLst/>
          </a:prstGeom>
          <a:solidFill>
            <a:srgbClr val="FDF2CE">
              <a:alpha val="54902"/>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Oval 72"/>
          <p:cNvSpPr/>
          <p:nvPr/>
        </p:nvSpPr>
        <p:spPr bwMode="auto">
          <a:xfrm rot="10167172">
            <a:off x="7794542" y="426313"/>
            <a:ext cx="4985683" cy="6568646"/>
          </a:xfrm>
          <a:prstGeom prst="ellipse">
            <a:avLst/>
          </a:prstGeom>
          <a:solidFill>
            <a:schemeClr val="accent1">
              <a:lumMod val="20000"/>
              <a:lumOff val="80000"/>
              <a:alpha val="50196"/>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rot="17858241">
            <a:off x="1273666" y="85282"/>
            <a:ext cx="2786734" cy="2873613"/>
          </a:xfrm>
          <a:prstGeom prst="ellipse">
            <a:avLst/>
          </a:prstGeom>
          <a:solidFill>
            <a:srgbClr val="F9E0D1">
              <a:alpha val="85098"/>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rot="16617845">
            <a:off x="5830336" y="-1286720"/>
            <a:ext cx="3298553" cy="7323292"/>
          </a:xfrm>
          <a:prstGeom prst="ellipse">
            <a:avLst/>
          </a:prstGeom>
          <a:solidFill>
            <a:srgbClr val="E0F3E8">
              <a:alpha val="69804"/>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7121768" y="231950"/>
            <a:ext cx="0" cy="7663165"/>
          </a:xfrm>
          <a:prstGeom prst="line">
            <a:avLst/>
          </a:prstGeom>
          <a:ln w="76200">
            <a:no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itle 3" hidden="1"/>
          <p:cNvSpPr>
            <a:spLocks noGrp="1"/>
          </p:cNvSpPr>
          <p:nvPr>
            <p:ph type="title" idx="4294967295"/>
          </p:nvPr>
        </p:nvSpPr>
        <p:spPr>
          <a:xfrm>
            <a:off x="10282238" y="3494088"/>
            <a:ext cx="4348162" cy="1079500"/>
          </a:xfrm>
        </p:spPr>
        <p:txBody>
          <a:bodyPr/>
          <a:lstStyle/>
          <a:p>
            <a:pPr algn="r"/>
            <a:r>
              <a:rPr lang="en-US" dirty="0" smtClean="0">
                <a:solidFill>
                  <a:schemeClr val="bg1">
                    <a:lumMod val="75000"/>
                  </a:schemeClr>
                </a:solidFill>
              </a:rPr>
              <a:t>IT</a:t>
            </a:r>
            <a:endParaRPr lang="en-US" dirty="0">
              <a:solidFill>
                <a:schemeClr val="bg1">
                  <a:lumMod val="75000"/>
                </a:schemeClr>
              </a:solidFill>
            </a:endParaRPr>
          </a:p>
        </p:txBody>
      </p:sp>
      <p:sp>
        <p:nvSpPr>
          <p:cNvPr id="27" name="Text Placeholder 2"/>
          <p:cNvSpPr>
            <a:spLocks noGrp="1"/>
          </p:cNvSpPr>
          <p:nvPr>
            <p:ph type="body" sz="quarter" idx="4294967295"/>
          </p:nvPr>
        </p:nvSpPr>
        <p:spPr>
          <a:xfrm>
            <a:off x="1500188" y="1128713"/>
            <a:ext cx="13130212" cy="5761037"/>
          </a:xfrm>
        </p:spPr>
        <p:txBody>
          <a:bodyPr/>
          <a:lstStyle/>
          <a:p>
            <a:pPr algn="ctr"/>
            <a:r>
              <a:rPr lang="en-US" sz="4800" dirty="0" smtClean="0"/>
              <a:t>Logic</a:t>
            </a:r>
          </a:p>
          <a:p>
            <a:pPr algn="ctr"/>
            <a:r>
              <a:rPr lang="en-US" sz="4800" dirty="0" smtClean="0"/>
              <a:t>Quality</a:t>
            </a:r>
          </a:p>
          <a:p>
            <a:pPr algn="ctr"/>
            <a:r>
              <a:rPr lang="en-US" sz="4800" dirty="0" smtClean="0"/>
              <a:t>Innovative</a:t>
            </a:r>
          </a:p>
          <a:p>
            <a:pPr algn="ctr"/>
            <a:r>
              <a:rPr lang="en-US" sz="4800" dirty="0" smtClean="0"/>
              <a:t>Effort</a:t>
            </a:r>
          </a:p>
          <a:p>
            <a:pPr algn="ctr"/>
            <a:r>
              <a:rPr lang="en-US" sz="4800" dirty="0" smtClean="0"/>
              <a:t>Acumen</a:t>
            </a:r>
          </a:p>
          <a:p>
            <a:pPr algn="ctr"/>
            <a:r>
              <a:rPr lang="en-US" sz="4800" dirty="0" smtClean="0"/>
              <a:t>Communication</a:t>
            </a:r>
          </a:p>
          <a:p>
            <a:pPr algn="ctr"/>
            <a:r>
              <a:rPr lang="en-US" sz="4800" dirty="0" smtClean="0"/>
              <a:t>Impact</a:t>
            </a:r>
            <a:endParaRPr lang="en-US" sz="4800" dirty="0"/>
          </a:p>
        </p:txBody>
      </p:sp>
      <p:sp>
        <p:nvSpPr>
          <p:cNvPr id="25" name="Title 3" hidden="1"/>
          <p:cNvSpPr txBox="1">
            <a:spLocks/>
          </p:cNvSpPr>
          <p:nvPr/>
        </p:nvSpPr>
        <p:spPr>
          <a:xfrm>
            <a:off x="1516007" y="3493987"/>
            <a:ext cx="1009014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Business</a:t>
            </a:r>
          </a:p>
        </p:txBody>
      </p:sp>
      <p:sp>
        <p:nvSpPr>
          <p:cNvPr id="23" name="Title 3" hidden="1"/>
          <p:cNvSpPr txBox="1">
            <a:spLocks/>
          </p:cNvSpPr>
          <p:nvPr/>
        </p:nvSpPr>
        <p:spPr>
          <a:xfrm>
            <a:off x="7402112" y="178507"/>
            <a:ext cx="392370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Strategic</a:t>
            </a:r>
          </a:p>
        </p:txBody>
      </p:sp>
      <p:sp>
        <p:nvSpPr>
          <p:cNvPr id="26" name="Title 3" hidden="1"/>
          <p:cNvSpPr txBox="1">
            <a:spLocks/>
          </p:cNvSpPr>
          <p:nvPr/>
        </p:nvSpPr>
        <p:spPr>
          <a:xfrm>
            <a:off x="3491760" y="6866511"/>
            <a:ext cx="3750091" cy="1079598"/>
          </a:xfrm>
          <a:prstGeom prst="rect">
            <a:avLst/>
          </a:prstGeom>
        </p:spPr>
        <p:txBody>
          <a:bodyPr vert="horz" wrap="square" lIns="146304" tIns="91440" rIns="146304" bIns="91440" rtlCol="0" anchor="ctr">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a:solidFill>
                  <a:srgbClr val="FFFFFF">
                    <a:lumMod val="75000"/>
                  </a:srgbClr>
                </a:solidFill>
              </a:rPr>
              <a:t>Tactical</a:t>
            </a:r>
          </a:p>
        </p:txBody>
      </p:sp>
    </p:spTree>
    <p:extLst>
      <p:ext uri="{BB962C8B-B14F-4D97-AF65-F5344CB8AC3E}">
        <p14:creationId xmlns:p14="http://schemas.microsoft.com/office/powerpoint/2010/main" val="207425626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p:cNvSpPr txBox="1">
            <a:spLocks/>
          </p:cNvSpPr>
          <p:nvPr/>
        </p:nvSpPr>
        <p:spPr>
          <a:xfrm>
            <a:off x="513567" y="850995"/>
            <a:ext cx="14254619" cy="1079598"/>
          </a:xfrm>
          <a:prstGeom prst="rect">
            <a:avLst/>
          </a:prstGeom>
        </p:spPr>
        <p:txBody>
          <a:bodyPr vert="horz" wrap="square" lIns="146304" tIns="91440" rIns="146304" bIns="91440" rtlCol="0" anchor="t">
            <a:noAutofit/>
          </a:bodyPr>
          <a:lst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a:lstStyle>
          <a:p>
            <a:r>
              <a:rPr dirty="0" smtClean="0">
                <a:solidFill>
                  <a:srgbClr val="EAEAEA">
                    <a:lumMod val="50000"/>
                  </a:srgbClr>
                </a:solidFill>
              </a:rPr>
              <a:t>What can you do?</a:t>
            </a:r>
          </a:p>
          <a:p>
            <a:endParaRPr dirty="0" smtClean="0">
              <a:solidFill>
                <a:srgbClr val="EAEAEA">
                  <a:lumMod val="50000"/>
                </a:srgbClr>
              </a:solidFill>
            </a:endParaRPr>
          </a:p>
          <a:p>
            <a:pPr marL="571500" indent="-571500">
              <a:buFontTx/>
              <a:buChar char="-"/>
            </a:pPr>
            <a:r>
              <a:rPr lang="en-US" sz="3600" dirty="0" smtClean="0">
                <a:solidFill>
                  <a:srgbClr val="EAEAEA">
                    <a:lumMod val="50000"/>
                  </a:srgbClr>
                </a:solidFill>
              </a:rPr>
              <a:t>Show your know what you’re talking about</a:t>
            </a:r>
            <a:br>
              <a:rPr lang="en-US" sz="3600" dirty="0" smtClean="0">
                <a:solidFill>
                  <a:srgbClr val="EAEAEA">
                    <a:lumMod val="50000"/>
                  </a:srgbClr>
                </a:solidFill>
              </a:rPr>
            </a:br>
            <a:r>
              <a:rPr lang="en-US" sz="3600" dirty="0" smtClean="0">
                <a:solidFill>
                  <a:srgbClr val="EAEAEA">
                    <a:lumMod val="50000"/>
                  </a:srgbClr>
                </a:solidFill>
              </a:rPr>
              <a:t>Use Data in your Resume</a:t>
            </a:r>
            <a:br>
              <a:rPr lang="en-US" sz="3600" dirty="0" smtClean="0">
                <a:solidFill>
                  <a:srgbClr val="EAEAEA">
                    <a:lumMod val="50000"/>
                  </a:srgbClr>
                </a:solidFill>
              </a:rPr>
            </a:br>
            <a:r>
              <a:rPr lang="en-US" sz="3600" dirty="0" smtClean="0">
                <a:solidFill>
                  <a:srgbClr val="EAEAEA">
                    <a:lumMod val="50000"/>
                  </a:srgbClr>
                </a:solidFill>
              </a:rPr>
              <a:t>Include Visualizations in your Resume Packet</a:t>
            </a:r>
            <a:br>
              <a:rPr lang="en-US" sz="3600" dirty="0" smtClean="0">
                <a:solidFill>
                  <a:srgbClr val="EAEAEA">
                    <a:lumMod val="50000"/>
                  </a:srgbClr>
                </a:solidFill>
              </a:rPr>
            </a:br>
            <a:r>
              <a:rPr lang="en-US" sz="3600" dirty="0" smtClean="0">
                <a:solidFill>
                  <a:srgbClr val="EAEAEA">
                    <a:lumMod val="50000"/>
                  </a:srgbClr>
                </a:solidFill>
              </a:rPr>
              <a:t>Share your Tableau story in your Cover Letter</a:t>
            </a:r>
          </a:p>
          <a:p>
            <a:pPr marL="571500" indent="-571500">
              <a:buFontTx/>
              <a:buChar char="-"/>
            </a:pPr>
            <a:endParaRPr lang="en-US" sz="3600" dirty="0" smtClean="0">
              <a:solidFill>
                <a:srgbClr val="EAEAEA">
                  <a:lumMod val="50000"/>
                </a:srgbClr>
              </a:solidFill>
            </a:endParaRPr>
          </a:p>
          <a:p>
            <a:pPr marL="571500" indent="-571500">
              <a:buFontTx/>
              <a:buChar char="-"/>
            </a:pPr>
            <a:r>
              <a:rPr lang="en-US" sz="3600" dirty="0" smtClean="0">
                <a:solidFill>
                  <a:srgbClr val="EAEAEA">
                    <a:lumMod val="50000"/>
                  </a:srgbClr>
                </a:solidFill>
              </a:rPr>
              <a:t>Tableau Product Certifications</a:t>
            </a:r>
            <a:br>
              <a:rPr lang="en-US" sz="3600" dirty="0" smtClean="0">
                <a:solidFill>
                  <a:srgbClr val="EAEAEA">
                    <a:lumMod val="50000"/>
                  </a:srgbClr>
                </a:solidFill>
              </a:rPr>
            </a:br>
            <a:r>
              <a:rPr lang="en-US" sz="3600" dirty="0" smtClean="0">
                <a:solidFill>
                  <a:srgbClr val="EAEAEA">
                    <a:lumMod val="50000"/>
                  </a:srgbClr>
                </a:solidFill>
              </a:rPr>
              <a:t>http</a:t>
            </a:r>
            <a:r>
              <a:rPr lang="en-US" sz="3600" dirty="0">
                <a:solidFill>
                  <a:srgbClr val="EAEAEA">
                    <a:lumMod val="50000"/>
                  </a:srgbClr>
                </a:solidFill>
              </a:rPr>
              <a:t>://www.tableau.com/support/certification</a:t>
            </a:r>
            <a:br>
              <a:rPr lang="en-US" sz="3600" dirty="0">
                <a:solidFill>
                  <a:srgbClr val="EAEAEA">
                    <a:lumMod val="50000"/>
                  </a:srgbClr>
                </a:solidFill>
              </a:rPr>
            </a:br>
            <a:endParaRPr lang="en-US" sz="3600" dirty="0" smtClean="0">
              <a:solidFill>
                <a:srgbClr val="EAEAEA">
                  <a:lumMod val="50000"/>
                </a:srgbClr>
              </a:solidFill>
            </a:endParaRPr>
          </a:p>
          <a:p>
            <a:pPr marL="571500" indent="-571500">
              <a:buFontTx/>
              <a:buChar char="-"/>
            </a:pPr>
            <a:r>
              <a:rPr lang="en-US" sz="3600" dirty="0" smtClean="0">
                <a:solidFill>
                  <a:srgbClr val="EAEAEA">
                    <a:lumMod val="50000"/>
                  </a:srgbClr>
                </a:solidFill>
              </a:rPr>
              <a:t>Networking</a:t>
            </a:r>
            <a:br>
              <a:rPr lang="en-US" sz="3600" dirty="0" smtClean="0">
                <a:solidFill>
                  <a:srgbClr val="EAEAEA">
                    <a:lumMod val="50000"/>
                  </a:srgbClr>
                </a:solidFill>
              </a:rPr>
            </a:br>
            <a:r>
              <a:rPr lang="en-US" sz="3600" dirty="0" smtClean="0">
                <a:solidFill>
                  <a:srgbClr val="EAEAEA">
                    <a:lumMod val="50000"/>
                  </a:srgbClr>
                </a:solidFill>
              </a:rPr>
              <a:t>SEATUG, Tableau Events, 10 Roadshow</a:t>
            </a:r>
          </a:p>
          <a:p>
            <a:pPr marL="571500" indent="-571500">
              <a:buFontTx/>
              <a:buChar char="-"/>
            </a:pPr>
            <a:endParaRPr lang="en-US" sz="3600" dirty="0" smtClean="0">
              <a:solidFill>
                <a:srgbClr val="EAEAEA">
                  <a:lumMod val="50000"/>
                </a:srgbClr>
              </a:solidFill>
            </a:endParaRPr>
          </a:p>
        </p:txBody>
      </p:sp>
    </p:spTree>
    <p:extLst>
      <p:ext uri="{BB962C8B-B14F-4D97-AF65-F5344CB8AC3E}">
        <p14:creationId xmlns:p14="http://schemas.microsoft.com/office/powerpoint/2010/main" val="6955236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711894" y="1163034"/>
            <a:ext cx="13158627" cy="5575968"/>
          </a:xfrm>
          <a:prstGeom prst="rect">
            <a:avLst/>
          </a:prstGeom>
        </p:spPr>
      </p:pic>
    </p:spTree>
    <p:extLst>
      <p:ext uri="{BB962C8B-B14F-4D97-AF65-F5344CB8AC3E}">
        <p14:creationId xmlns:p14="http://schemas.microsoft.com/office/powerpoint/2010/main" val="212364534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1026" name="Picture 2" descr="https://cdn-images-1.medium.com/max/800/1*4oQgegXVJ5y2-tUsPMlWU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71666" y="4481408"/>
            <a:ext cx="14504355" cy="478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63707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489" y="732050"/>
            <a:ext cx="11836008" cy="1079598"/>
          </a:xfrm>
        </p:spPr>
        <p:txBody>
          <a:bodyPr/>
          <a:lstStyle/>
          <a:p>
            <a:r>
              <a:rPr lang="en-US" dirty="0" smtClean="0"/>
              <a:t>Continuous vs. Discrete</a:t>
            </a:r>
            <a:endParaRPr lang="en-US" dirty="0"/>
          </a:p>
        </p:txBody>
      </p:sp>
      <p:sp>
        <p:nvSpPr>
          <p:cNvPr id="3" name="Text Placeholder 2"/>
          <p:cNvSpPr>
            <a:spLocks noGrp="1"/>
          </p:cNvSpPr>
          <p:nvPr>
            <p:ph type="body" sz="quarter" idx="10"/>
          </p:nvPr>
        </p:nvSpPr>
        <p:spPr/>
        <p:txBody>
          <a:bodyPr/>
          <a:lstStyle/>
          <a:p>
            <a:endParaRPr lang="en-US"/>
          </a:p>
        </p:txBody>
      </p:sp>
      <p:pic>
        <p:nvPicPr>
          <p:cNvPr id="3074" name="Picture 2" descr="https://cdn-images-1.medium.com/max/800/1*Y9d0imvuU2E1BOn3emWYT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984" y="2909671"/>
            <a:ext cx="6355581" cy="33366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000/1*wJu5h4NpN9wey0Q3H4hFs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63" y="2909672"/>
            <a:ext cx="6296228" cy="3336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42290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098" name="Picture 2" descr="https://cdn-images-1.medium.com/max/800/1*J-ajdBDC-YCp5J5T1oyAW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182" y="1707519"/>
            <a:ext cx="12064413" cy="4705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8409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1398588" y="626223"/>
            <a:ext cx="11992018" cy="6980428"/>
          </a:xfrm>
          <a:prstGeom prst="rect">
            <a:avLst/>
          </a:prstGeom>
        </p:spPr>
      </p:pic>
    </p:spTree>
    <p:extLst>
      <p:ext uri="{BB962C8B-B14F-4D97-AF65-F5344CB8AC3E}">
        <p14:creationId xmlns:p14="http://schemas.microsoft.com/office/powerpoint/2010/main" val="37733938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6910" y="577752"/>
            <a:ext cx="11836008" cy="1079598"/>
          </a:xfrm>
        </p:spPr>
        <p:txBody>
          <a:bodyPr/>
          <a:lstStyle/>
          <a:p>
            <a:r>
              <a:rPr lang="en-US" dirty="0" smtClean="0"/>
              <a:t>Add Context</a:t>
            </a:r>
            <a:endParaRPr lang="en-US" dirty="0"/>
          </a:p>
        </p:txBody>
      </p:sp>
      <p:sp>
        <p:nvSpPr>
          <p:cNvPr id="3" name="Text Placeholder 2"/>
          <p:cNvSpPr>
            <a:spLocks noGrp="1"/>
          </p:cNvSpPr>
          <p:nvPr>
            <p:ph type="body" sz="quarter" idx="10"/>
          </p:nvPr>
        </p:nvSpPr>
        <p:spPr/>
        <p:txBody>
          <a:bodyPr/>
          <a:lstStyle/>
          <a:p>
            <a:endParaRPr lang="en-US"/>
          </a:p>
        </p:txBody>
      </p:sp>
      <p:pic>
        <p:nvPicPr>
          <p:cNvPr id="5122" name="Picture 2" descr="https://cdn-images-1.medium.com/max/1200/1*51_Gojg6iZvmhNO3KMhKD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88" y="2058183"/>
            <a:ext cx="11430000"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05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3.xml><?xml version="1.0" encoding="utf-8"?>
<a:theme xmlns:a="http://schemas.openxmlformats.org/drawingml/2006/main" name="2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4.xml><?xml version="1.0" encoding="utf-8"?>
<a:theme xmlns:a="http://schemas.openxmlformats.org/drawingml/2006/main" name="3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5.xml><?xml version="1.0" encoding="utf-8"?>
<a:theme xmlns:a="http://schemas.openxmlformats.org/drawingml/2006/main" name="4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6.xml><?xml version="1.0" encoding="utf-8"?>
<a:theme xmlns:a="http://schemas.openxmlformats.org/drawingml/2006/main" name="5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7.xml><?xml version="1.0" encoding="utf-8"?>
<a:theme xmlns:a="http://schemas.openxmlformats.org/drawingml/2006/main" name="Template_CorpPPT_GillSansMT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orporatePresentationTemplate_GillSansMT">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iveDiscovery.potx" id="{6E99B0DA-9854-455B-B969-FE4EC11E0FFC}" vid="{30F851ED-2742-4512-8FD2-5A8D9200987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Tableau Document" ma:contentTypeID="0x010100F510592B88785F47B9543416BF59C85A000954B1BB9C78F2458B3FA01C126EF3F4" ma:contentTypeVersion="9" ma:contentTypeDescription="" ma:contentTypeScope="" ma:versionID="472eeda26b46da730364d78e5e085e34">
  <xsd:schema xmlns:xsd="http://www.w3.org/2001/XMLSchema" xmlns:xs="http://www.w3.org/2001/XMLSchema" xmlns:p="http://schemas.microsoft.com/office/2006/metadata/properties" xmlns:ns2="8f5d7798-7821-43a6-a985-13101876e817" xmlns:ns3="082e1078-9f74-49a2-8369-39099c44de56" targetNamespace="http://schemas.microsoft.com/office/2006/metadata/properties" ma:root="true" ma:fieldsID="ec335ab5fc2bab7394a7595f490905bd" ns2:_="" ns3:_="">
    <xsd:import namespace="8f5d7798-7821-43a6-a985-13101876e817"/>
    <xsd:import namespace="082e1078-9f74-49a2-8369-39099c44de56"/>
    <xsd:element name="properties">
      <xsd:complexType>
        <xsd:sequence>
          <xsd:element name="documentManagement">
            <xsd:complexType>
              <xsd:all>
                <xsd:element ref="ns2:n8e15f960ce64786886faaeede23cb19" minOccurs="0"/>
                <xsd:element ref="ns2:TaxCatchAll" minOccurs="0"/>
                <xsd:element ref="ns2:TaxCatchAllLabel" minOccurs="0"/>
                <xsd:element ref="ns2:d7c70b0ed11447c597c34d4c1f41e9cd" minOccurs="0"/>
                <xsd:element ref="ns2:m87bee75e4374e339922d70764268e24" minOccurs="0"/>
                <xsd:element ref="ns2:j89f38c15dce4d319549dc3776cbf89a" minOccurs="0"/>
                <xsd:element ref="ns2:d9cacc74e1e44e54a490d96812b0caac" minOccurs="0"/>
                <xsd:element ref="ns2:TaxKeywordTaxHTField" minOccurs="0"/>
                <xsd:element ref="ns2:_dlc_DocId" minOccurs="0"/>
                <xsd:element ref="ns2:_dlc_DocIdUrl" minOccurs="0"/>
                <xsd:element ref="ns2:_dlc_DocIdPersistId" minOccurs="0"/>
                <xsd:element ref="ns3:he78203ea28d454db387e2db948ab6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d7798-7821-43a6-a985-13101876e817" elementFormDefault="qualified">
    <xsd:import namespace="http://schemas.microsoft.com/office/2006/documentManagement/types"/>
    <xsd:import namespace="http://schemas.microsoft.com/office/infopath/2007/PartnerControls"/>
    <xsd:element name="n8e15f960ce64786886faaeede23cb19" ma:index="9" nillable="true" ma:taxonomy="true" ma:internalName="n8e15f960ce64786886faaeede23cb19" ma:taxonomyFieldName="Review_x0020_Status1" ma:displayName="Review Status" ma:default="" ma:fieldId="{78e15f96-0ce6-4786-886f-aaeede23cb19}" ma:sspId="53868d9d-ed24-45ac-9479-545e17389b59" ma:termSetId="c47ab3f6-7121-433a-8988-fee1a18002b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9da5cc64-91ec-4401-86e7-396541249071}" ma:internalName="TaxCatchAll" ma:showField="CatchAllData"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9da5cc64-91ec-4401-86e7-396541249071}" ma:internalName="TaxCatchAllLabel" ma:readOnly="true" ma:showField="CatchAllDataLabel"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d7c70b0ed11447c597c34d4c1f41e9cd" ma:index="13" nillable="true" ma:taxonomy="true" ma:internalName="d7c70b0ed11447c597c34d4c1f41e9cd" ma:taxonomyFieldName="Online" ma:displayName="Feature Team" ma:default="" ma:fieldId="{d7c70b0e-d114-47c5-97c3-4d4c1f41e9cd}" ma:sspId="53868d9d-ed24-45ac-9479-545e17389b59" ma:termSetId="fff5c8ec-db90-4d10-bd22-e3bd600627d8" ma:anchorId="00000000-0000-0000-0000-000000000000" ma:open="false" ma:isKeyword="false">
      <xsd:complexType>
        <xsd:sequence>
          <xsd:element ref="pc:Terms" minOccurs="0" maxOccurs="1"/>
        </xsd:sequence>
      </xsd:complexType>
    </xsd:element>
    <xsd:element name="m87bee75e4374e339922d70764268e24" ma:index="15" nillable="true" ma:taxonomy="true" ma:internalName="m87bee75e4374e339922d70764268e24" ma:taxonomyFieldName="Document_x0020_Category1" ma:displayName="Document Category" ma:default="" ma:fieldId="{687bee75-e437-4e33-9922-d70764268e24}" ma:sspId="53868d9d-ed24-45ac-9479-545e17389b59" ma:termSetId="e0d09c6e-2a7d-47b7-8487-d162cbc417d0" ma:anchorId="00000000-0000-0000-0000-000000000000" ma:open="false" ma:isKeyword="false">
      <xsd:complexType>
        <xsd:sequence>
          <xsd:element ref="pc:Terms" minOccurs="0" maxOccurs="1"/>
        </xsd:sequence>
      </xsd:complexType>
    </xsd:element>
    <xsd:element name="j89f38c15dce4d319549dc3776cbf89a" ma:index="17" nillable="true" ma:taxonomy="true" ma:internalName="j89f38c15dce4d319549dc3776cbf89a" ma:taxonomyFieldName="Tableau_x0020_Release0" ma:displayName="Tableau Release" ma:default="" ma:fieldId="{389f38c1-5dce-4d31-9549-dc3776cbf89a}" ma:sspId="53868d9d-ed24-45ac-9479-545e17389b59" ma:termSetId="65e12399-5799-4fd7-b877-95414072db10" ma:anchorId="00000000-0000-0000-0000-000000000000" ma:open="false" ma:isKeyword="false">
      <xsd:complexType>
        <xsd:sequence>
          <xsd:element ref="pc:Terms" minOccurs="0" maxOccurs="1"/>
        </xsd:sequence>
      </xsd:complexType>
    </xsd:element>
    <xsd:element name="d9cacc74e1e44e54a490d96812b0caac" ma:index="19" nillable="true" ma:taxonomy="true" ma:internalName="d9cacc74e1e44e54a490d96812b0caac" ma:taxonomyFieldName="Feature_x0020_Name" ma:displayName="Feature Name" ma:default="" ma:fieldId="{d9cacc74-e1e4-4e54-a490-d96812b0caac}" ma:sspId="53868d9d-ed24-45ac-9479-545e17389b59" ma:termSetId="4f336ba5-4c69-46b1-91d8-0982d276e130" ma:anchorId="00000000-0000-0000-0000-000000000000" ma:open="tru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fieldId="{23f27201-bee3-471e-b2e7-b64fd8b7ca38}" ma:taxonomyMulti="true" ma:sspId="53868d9d-ed24-45ac-9479-545e17389b59" ma:termSetId="00000000-0000-0000-0000-000000000000" ma:anchorId="00000000-0000-0000-0000-000000000000" ma:open="true" ma:isKeyword="true">
      <xsd:complexType>
        <xsd:sequence>
          <xsd:element ref="pc:Terms" minOccurs="0" maxOccurs="1"/>
        </xsd:sequence>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82e1078-9f74-49a2-8369-39099c44de56" elementFormDefault="qualified">
    <xsd:import namespace="http://schemas.microsoft.com/office/2006/documentManagement/types"/>
    <xsd:import namespace="http://schemas.microsoft.com/office/infopath/2007/PartnerControls"/>
    <xsd:element name="he78203ea28d454db387e2db948ab676" ma:index="27" nillable="true" ma:taxonomy="true" ma:internalName="he78203ea28d454db387e2db948ab676" ma:taxonomyFieldName="Doc_x0020_Life_x0020_Cycle" ma:displayName="Archive" ma:readOnly="false" ma:default="" ma:fieldId="{1e78203e-a28d-454d-b387-e2db948ab676}" ma:sspId="53868d9d-ed24-45ac-9479-545e17389b59" ma:termSetId="1a9aaad6-de07-48c2-9ad9-ff1d1852a5a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Risk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CatchAll xmlns="8f5d7798-7821-43a6-a985-13101876e817">
      <Value>1448</Value>
    </TaxCatchAll>
    <j89f38c15dce4d319549dc3776cbf89a xmlns="8f5d7798-7821-43a6-a985-13101876e817">
      <Terms xmlns="http://schemas.microsoft.com/office/infopath/2007/PartnerControls"/>
    </j89f38c15dce4d319549dc3776cbf89a>
    <d7c70b0ed11447c597c34d4c1f41e9cd xmlns="8f5d7798-7821-43a6-a985-13101876e817">
      <Terms xmlns="http://schemas.microsoft.com/office/infopath/2007/PartnerControls"/>
    </d7c70b0ed11447c597c34d4c1f41e9cd>
    <he78203ea28d454db387e2db948ab676 xmlns="082e1078-9f74-49a2-8369-39099c44de56">
      <Terms xmlns="http://schemas.microsoft.com/office/infopath/2007/PartnerControls"/>
    </he78203ea28d454db387e2db948ab676>
    <d9cacc74e1e44e54a490d96812b0caac xmlns="8f5d7798-7821-43a6-a985-13101876e817">
      <Terms xmlns="http://schemas.microsoft.com/office/infopath/2007/PartnerControls"/>
    </d9cacc74e1e44e54a490d96812b0caac>
    <TaxKeywordTaxHTField xmlns="8f5d7798-7821-43a6-a985-13101876e817">
      <Terms xmlns="http://schemas.microsoft.com/office/infopath/2007/PartnerControls">
        <TermInfo xmlns="http://schemas.microsoft.com/office/infopath/2007/PartnerControls">
          <TermName xmlns="http://schemas.microsoft.com/office/infopath/2007/PartnerControls">Tableau Conference 2015</TermName>
          <TermId xmlns="http://schemas.microsoft.com/office/infopath/2007/PartnerControls">e9ba4fc4-0c2a-4403-b13e-7d643ac0c45b</TermId>
        </TermInfo>
      </Terms>
    </TaxKeywordTaxHTField>
    <m87bee75e4374e339922d70764268e24 xmlns="8f5d7798-7821-43a6-a985-13101876e817">
      <Terms xmlns="http://schemas.microsoft.com/office/infopath/2007/PartnerControls"/>
    </m87bee75e4374e339922d70764268e24>
    <n8e15f960ce64786886faaeede23cb19 xmlns="8f5d7798-7821-43a6-a985-13101876e817">
      <Terms xmlns="http://schemas.microsoft.com/office/infopath/2007/PartnerControls"/>
    </n8e15f960ce64786886faaeede23cb19>
    <_dlc_DocId xmlns="8f5d7798-7821-43a6-a985-13101876e817">YRR7S5RA3EMT-4-2635</_dlc_DocId>
    <_dlc_DocIdUrl xmlns="8f5d7798-7821-43a6-a985-13101876e817">
      <Url>https://mysharepoint.tsi.lan/development/_layouts/15/DocIdRedir.aspx?ID=YRR7S5RA3EMT-4-2635</Url>
      <Description>YRR7S5RA3EMT-4-2635</Description>
    </_dlc_DocIdUr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D0DF9C7-60B4-4437-900E-4753855F8CD3}">
  <ds:schemaRefs>
    <ds:schemaRef ds:uri="http://schemas.microsoft.com/sharepoint/events"/>
  </ds:schemaRefs>
</ds:datastoreItem>
</file>

<file path=customXml/itemProps3.xml><?xml version="1.0" encoding="utf-8"?>
<ds:datastoreItem xmlns:ds="http://schemas.openxmlformats.org/officeDocument/2006/customXml" ds:itemID="{48281F4F-E2D6-40B7-8253-0CBC42340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d7798-7821-43a6-a985-13101876e817"/>
    <ds:schemaRef ds:uri="082e1078-9f74-49a2-8369-39099c44de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http://purl.org/dc/elements/1.1/"/>
    <ds:schemaRef ds:uri="082e1078-9f74-49a2-8369-39099c44de56"/>
    <ds:schemaRef ds:uri="http://purl.org/dc/term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8f5d7798-7821-43a6-a985-13101876e81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25107</TotalTime>
  <Words>4563</Words>
  <Application>Microsoft Office PowerPoint</Application>
  <PresentationFormat>Custom</PresentationFormat>
  <Paragraphs>483</Paragraphs>
  <Slides>38</Slides>
  <Notes>33</Notes>
  <HiddenSlides>23</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38</vt:i4>
      </vt:variant>
    </vt:vector>
  </HeadingPairs>
  <TitlesOfParts>
    <vt:vector size="52" baseType="lpstr">
      <vt:lpstr>Arial</vt:lpstr>
      <vt:lpstr>Arial Black</vt:lpstr>
      <vt:lpstr>BentonSans</vt:lpstr>
      <vt:lpstr>Consolas</vt:lpstr>
      <vt:lpstr>Gill Sans MT</vt:lpstr>
      <vt:lpstr>Segoe UI</vt:lpstr>
      <vt:lpstr>Tableau_Conference_2015_Template_16x9 - Artitudes</vt:lpstr>
      <vt:lpstr>1_Tableau_Conference_2015_Template_16x9 - Artitudes</vt:lpstr>
      <vt:lpstr>2_Tableau_Conference_2015_Template_16x9 - Artitudes</vt:lpstr>
      <vt:lpstr>3_Tableau_Conference_2015_Template_16x9 - Artitudes</vt:lpstr>
      <vt:lpstr>4_Tableau_Conference_2015_Template_16x9 - Artitudes</vt:lpstr>
      <vt:lpstr>5_Tableau_Conference_2015_Template_16x9 - Artitudes</vt:lpstr>
      <vt:lpstr>Template_CorpPPT_GillSansMT_c</vt:lpstr>
      <vt:lpstr>CorporatePresentationTemplate_GillSansMT</vt:lpstr>
      <vt:lpstr>DATAVIZ 300  Week : Future of Data Visualization </vt:lpstr>
      <vt:lpstr>Guest Speaker Jock Mackinley VP of Research and Design at Tableau  Lesson: Fit &amp; Finish</vt:lpstr>
      <vt:lpstr>PowerPoint Presentation</vt:lpstr>
      <vt:lpstr>PowerPoint Presentation</vt:lpstr>
      <vt:lpstr>PowerPoint Presentation</vt:lpstr>
      <vt:lpstr>Continuous vs. Discrete</vt:lpstr>
      <vt:lpstr>PowerPoint Presentation</vt:lpstr>
      <vt:lpstr>PowerPoint Presentation</vt:lpstr>
      <vt:lpstr>Add Context</vt:lpstr>
      <vt:lpstr>Add Interactivity</vt:lpstr>
      <vt:lpstr>Customize Tooltips</vt:lpstr>
      <vt:lpstr>Minimize distractions</vt:lpstr>
      <vt:lpstr>Make statements with titles and formatting</vt:lpstr>
      <vt:lpstr>Control the sizing and layout</vt:lpstr>
      <vt:lpstr>Like all forms of design, it’s a balancing act.  Strive to present your data in a distinctive way, but avoid over-designing and unnecessary distractions.  Choose the right graphs for your data, but don’t forget to construct your page with hierarchy.  Choose the right graphs for your data, but don’t forget to construct your page with hierarchy. </vt:lpstr>
      <vt:lpstr>PowerPoint Presentation</vt:lpstr>
      <vt:lpstr>PowerPoint Presentation</vt:lpstr>
      <vt:lpstr>Candidates with Tableau Skills</vt:lpstr>
      <vt:lpstr>7</vt:lpstr>
      <vt:lpstr>PowerPoint Presentation</vt:lpstr>
      <vt:lpstr>PowerPoint Presentation</vt:lpstr>
      <vt:lpstr>PowerPoint Presentation</vt:lpstr>
      <vt:lpstr>PowerPoint Presentation</vt:lpstr>
      <vt:lpstr>PowerPoint Presentation</vt:lpstr>
      <vt:lpstr>Candidates with Tableau Skills</vt:lpstr>
      <vt:lpstr>PowerPoint Presentation</vt:lpstr>
      <vt:lpstr>IT</vt:lpstr>
      <vt:lpstr>IT</vt:lpstr>
      <vt:lpstr>IT</vt:lpstr>
      <vt:lpstr>IT</vt:lpstr>
      <vt:lpstr>PowerPoint Presentation</vt:lpstr>
      <vt:lpstr>IT</vt:lpstr>
      <vt:lpstr>IT</vt:lpstr>
      <vt:lpstr>IT</vt:lpstr>
      <vt:lpstr>PowerPoint Presentation</vt:lpstr>
      <vt:lpstr>Traits</vt:lpstr>
      <vt:lpstr>IT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Vanessa Au</dc:creator>
  <cp:keywords>Tableau Conference 2015</cp:keywords>
  <cp:lastModifiedBy>Ashley Howard</cp:lastModifiedBy>
  <cp:revision>262</cp:revision>
  <dcterms:created xsi:type="dcterms:W3CDTF">2015-08-07T23:21:18Z</dcterms:created>
  <dcterms:modified xsi:type="dcterms:W3CDTF">2016-06-08T04:03:35Z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0x010100F510592B88785F47B9543416BF59C85A000954B1BB9C78F2458B3FA01C126EF3F4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1448;#Tableau Conference 2015|e9ba4fc4-0c2a-4403-b13e-7d643ac0c45b</vt:lpwstr>
  </property>
  <property fmtid="{D5CDD505-2E9C-101B-9397-08002B2CF9AE}" pid="12" name="_dlc_DocIdItemGuid">
    <vt:lpwstr>0a65b257-e4e2-49e1-8038-5a4580b3ee97</vt:lpwstr>
  </property>
  <property fmtid="{D5CDD505-2E9C-101B-9397-08002B2CF9AE}" pid="13" name="Review_x0020_Status1">
    <vt:lpwstr/>
  </property>
  <property fmtid="{D5CDD505-2E9C-101B-9397-08002B2CF9AE}" pid="14" name="Document_x0020_Category1">
    <vt:lpwstr/>
  </property>
  <property fmtid="{D5CDD505-2E9C-101B-9397-08002B2CF9AE}" pid="15" name="Tableau_x0020_Release0">
    <vt:lpwstr/>
  </property>
  <property fmtid="{D5CDD505-2E9C-101B-9397-08002B2CF9AE}" pid="16" name="Feature_x0020_Name">
    <vt:lpwstr/>
  </property>
  <property fmtid="{D5CDD505-2E9C-101B-9397-08002B2CF9AE}" pid="17" name="Doc_x0020_Life_x0020_Cycle">
    <vt:lpwstr/>
  </property>
  <property fmtid="{D5CDD505-2E9C-101B-9397-08002B2CF9AE}" pid="18" name="Online">
    <vt:lpwstr/>
  </property>
  <property fmtid="{D5CDD505-2E9C-101B-9397-08002B2CF9AE}" pid="19" name="Tableau Release0">
    <vt:lpwstr/>
  </property>
  <property fmtid="{D5CDD505-2E9C-101B-9397-08002B2CF9AE}" pid="20" name="Review Status1">
    <vt:lpwstr/>
  </property>
  <property fmtid="{D5CDD505-2E9C-101B-9397-08002B2CF9AE}" pid="21" name="Document Category1">
    <vt:lpwstr/>
  </property>
  <property fmtid="{D5CDD505-2E9C-101B-9397-08002B2CF9AE}" pid="22" name="Doc Life Cycle">
    <vt:lpwstr/>
  </property>
  <property fmtid="{D5CDD505-2E9C-101B-9397-08002B2CF9AE}" pid="23" name="Feature Name">
    <vt:lpwstr/>
  </property>
</Properties>
</file>